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4" r:id="rId1"/>
    <p:sldMasterId id="2147483729" r:id="rId2"/>
  </p:sldMasterIdLst>
  <p:notesMasterIdLst>
    <p:notesMasterId r:id="rId22"/>
  </p:notesMasterIdLst>
  <p:handoutMasterIdLst>
    <p:handoutMasterId r:id="rId23"/>
  </p:handoutMasterIdLst>
  <p:sldIdLst>
    <p:sldId id="668" r:id="rId3"/>
    <p:sldId id="667" r:id="rId4"/>
    <p:sldId id="690" r:id="rId5"/>
    <p:sldId id="698" r:id="rId6"/>
    <p:sldId id="699" r:id="rId7"/>
    <p:sldId id="681" r:id="rId8"/>
    <p:sldId id="680" r:id="rId9"/>
    <p:sldId id="670" r:id="rId10"/>
    <p:sldId id="676" r:id="rId11"/>
    <p:sldId id="697" r:id="rId12"/>
    <p:sldId id="682" r:id="rId13"/>
    <p:sldId id="691" r:id="rId14"/>
    <p:sldId id="692" r:id="rId15"/>
    <p:sldId id="693" r:id="rId16"/>
    <p:sldId id="694" r:id="rId17"/>
    <p:sldId id="695" r:id="rId18"/>
    <p:sldId id="696" r:id="rId19"/>
    <p:sldId id="700" r:id="rId20"/>
    <p:sldId id="679" r:id="rId21"/>
  </p:sldIdLst>
  <p:sldSz cx="9144000" cy="5143500" type="screen16x9"/>
  <p:notesSz cx="6797675" cy="9926638"/>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3094" userDrawn="1">
          <p15:clr>
            <a:srgbClr val="A4A3A4"/>
          </p15:clr>
        </p15:guide>
        <p15:guide id="2" pos="136" userDrawn="1">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guide id="3" orient="horz" pos="3126">
          <p15:clr>
            <a:srgbClr val="A4A3A4"/>
          </p15:clr>
        </p15:guide>
        <p15:guide id="4"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FFF7D"/>
    <a:srgbClr val="53FFA1"/>
    <a:srgbClr val="FF8D8D"/>
    <a:srgbClr val="FF8B8B"/>
    <a:srgbClr val="D99896"/>
    <a:srgbClr val="CCB406"/>
    <a:srgbClr val="13A1C3"/>
    <a:srgbClr val="00A28F"/>
    <a:srgbClr val="15AE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66252" autoAdjust="0"/>
  </p:normalViewPr>
  <p:slideViewPr>
    <p:cSldViewPr snapToGrid="0" snapToObjects="1">
      <p:cViewPr varScale="1">
        <p:scale>
          <a:sx n="96" d="100"/>
          <a:sy n="96" d="100"/>
        </p:scale>
        <p:origin x="1572" y="90"/>
      </p:cViewPr>
      <p:guideLst>
        <p:guide orient="horz" pos="3094"/>
        <p:guide pos="136"/>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145" d="100"/>
          <a:sy n="145" d="100"/>
        </p:scale>
        <p:origin x="5080" y="184"/>
      </p:cViewPr>
      <p:guideLst>
        <p:guide orient="horz" pos="3130"/>
        <p:guide pos="2144"/>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59B540-57A6-457F-A219-508930D2307B}" type="doc">
      <dgm:prSet loTypeId="urn:microsoft.com/office/officeart/2008/layout/BendingPictureCaption" loCatId="picture" qsTypeId="urn:microsoft.com/office/officeart/2005/8/quickstyle/simple1" qsCatId="simple" csTypeId="urn:microsoft.com/office/officeart/2005/8/colors/accent5_4" csCatId="accent5" phldr="1"/>
      <dgm:spPr/>
      <dgm:t>
        <a:bodyPr/>
        <a:lstStyle/>
        <a:p>
          <a:endParaRPr lang="en-US"/>
        </a:p>
      </dgm:t>
    </dgm:pt>
    <dgm:pt modelId="{6AF8A568-9492-4D6C-AEBC-E71953A21C78}">
      <dgm:prSet phldrT="[Text]"/>
      <dgm:spPr>
        <a:solidFill>
          <a:srgbClr val="31859C"/>
        </a:solidFill>
      </dgm:spPr>
      <dgm:t>
        <a:bodyPr/>
        <a:lstStyle/>
        <a:p>
          <a:r>
            <a:rPr lang="en-US" dirty="0"/>
            <a:t>MTP</a:t>
          </a:r>
        </a:p>
      </dgm:t>
    </dgm:pt>
    <dgm:pt modelId="{C25D9B29-CC12-4EEE-913D-222F40E04A57}" type="parTrans" cxnId="{D30C8D6F-4E72-4F8D-B81C-AE876007FA5C}">
      <dgm:prSet/>
      <dgm:spPr/>
      <dgm:t>
        <a:bodyPr/>
        <a:lstStyle/>
        <a:p>
          <a:endParaRPr lang="en-US"/>
        </a:p>
      </dgm:t>
    </dgm:pt>
    <dgm:pt modelId="{1894ED6A-C532-41A9-8908-08AF8732A1B1}" type="sibTrans" cxnId="{D30C8D6F-4E72-4F8D-B81C-AE876007FA5C}">
      <dgm:prSet/>
      <dgm:spPr/>
      <dgm:t>
        <a:bodyPr/>
        <a:lstStyle/>
        <a:p>
          <a:endParaRPr lang="en-US"/>
        </a:p>
      </dgm:t>
    </dgm:pt>
    <dgm:pt modelId="{C303CE66-D9D2-4A67-A5E3-DE6BBF405375}">
      <dgm:prSet phldrT="[Text]"/>
      <dgm:spPr>
        <a:solidFill>
          <a:srgbClr val="31859C"/>
        </a:solidFill>
      </dgm:spPr>
      <dgm:t>
        <a:bodyPr/>
        <a:lstStyle/>
        <a:p>
          <a:r>
            <a:rPr lang="en-US" dirty="0"/>
            <a:t>Moreland</a:t>
          </a:r>
        </a:p>
      </dgm:t>
    </dgm:pt>
    <dgm:pt modelId="{77CF305D-C74B-4E46-AFBF-DCB4219518E9}" type="parTrans" cxnId="{65AB7DD8-14D2-45FC-9D04-BA39679F88D4}">
      <dgm:prSet/>
      <dgm:spPr/>
      <dgm:t>
        <a:bodyPr/>
        <a:lstStyle/>
        <a:p>
          <a:endParaRPr lang="en-US"/>
        </a:p>
      </dgm:t>
    </dgm:pt>
    <dgm:pt modelId="{406EE5E0-3FF1-48AD-9783-D2E57A7F6460}" type="sibTrans" cxnId="{65AB7DD8-14D2-45FC-9D04-BA39679F88D4}">
      <dgm:prSet/>
      <dgm:spPr/>
      <dgm:t>
        <a:bodyPr/>
        <a:lstStyle/>
        <a:p>
          <a:endParaRPr lang="en-US"/>
        </a:p>
      </dgm:t>
    </dgm:pt>
    <dgm:pt modelId="{AFBB101B-FEC8-4473-BDEE-D5BC3BADC38E}" type="pres">
      <dgm:prSet presAssocID="{1359B540-57A6-457F-A219-508930D2307B}" presName="diagram" presStyleCnt="0">
        <dgm:presLayoutVars>
          <dgm:dir/>
        </dgm:presLayoutVars>
      </dgm:prSet>
      <dgm:spPr/>
    </dgm:pt>
    <dgm:pt modelId="{880AA82A-B051-4B34-9655-AAD45E98058A}" type="pres">
      <dgm:prSet presAssocID="{6AF8A568-9492-4D6C-AEBC-E71953A21C78}" presName="composite" presStyleCnt="0"/>
      <dgm:spPr/>
    </dgm:pt>
    <dgm:pt modelId="{CF589F71-DF62-4A1A-A842-540E60BB1268}" type="pres">
      <dgm:prSet presAssocID="{6AF8A568-9492-4D6C-AEBC-E71953A21C78}" presName="Image" presStyleLbl="bgShp"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5954171-FB0E-4987-A42F-93154C6488FC}" type="pres">
      <dgm:prSet presAssocID="{6AF8A568-9492-4D6C-AEBC-E71953A21C78}" presName="Parent" presStyleLbl="node0" presStyleIdx="0" presStyleCnt="2">
        <dgm:presLayoutVars>
          <dgm:bulletEnabled val="1"/>
        </dgm:presLayoutVars>
      </dgm:prSet>
      <dgm:spPr/>
    </dgm:pt>
    <dgm:pt modelId="{63587A3B-C319-423B-A2AF-6BDC91512DE0}" type="pres">
      <dgm:prSet presAssocID="{1894ED6A-C532-41A9-8908-08AF8732A1B1}" presName="sibTrans" presStyleCnt="0"/>
      <dgm:spPr/>
    </dgm:pt>
    <dgm:pt modelId="{EB94F3CE-0338-44CD-9520-01903FC76E8B}" type="pres">
      <dgm:prSet presAssocID="{C303CE66-D9D2-4A67-A5E3-DE6BBF405375}" presName="composite" presStyleCnt="0"/>
      <dgm:spPr/>
    </dgm:pt>
    <dgm:pt modelId="{ACBB603B-2BEA-4AE8-BD79-6303CAD513B6}" type="pres">
      <dgm:prSet presAssocID="{C303CE66-D9D2-4A67-A5E3-DE6BBF405375}" presName="Image" presStyleLbl="bgShp"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533CE7D4-7364-445E-9704-EA612E1D3208}" type="pres">
      <dgm:prSet presAssocID="{C303CE66-D9D2-4A67-A5E3-DE6BBF405375}" presName="Parent" presStyleLbl="node0" presStyleIdx="1" presStyleCnt="2">
        <dgm:presLayoutVars>
          <dgm:bulletEnabled val="1"/>
        </dgm:presLayoutVars>
      </dgm:prSet>
      <dgm:spPr/>
    </dgm:pt>
  </dgm:ptLst>
  <dgm:cxnLst>
    <dgm:cxn modelId="{57944323-DA63-4A4C-8322-D45060B2F693}" type="presOf" srcId="{C303CE66-D9D2-4A67-A5E3-DE6BBF405375}" destId="{533CE7D4-7364-445E-9704-EA612E1D3208}" srcOrd="0" destOrd="0" presId="urn:microsoft.com/office/officeart/2008/layout/BendingPictureCaption"/>
    <dgm:cxn modelId="{E6E3652E-E7B1-4712-B7C2-3BCE40A5AB27}" type="presOf" srcId="{6AF8A568-9492-4D6C-AEBC-E71953A21C78}" destId="{15954171-FB0E-4987-A42F-93154C6488FC}" srcOrd="0" destOrd="0" presId="urn:microsoft.com/office/officeart/2008/layout/BendingPictureCaption"/>
    <dgm:cxn modelId="{D30C8D6F-4E72-4F8D-B81C-AE876007FA5C}" srcId="{1359B540-57A6-457F-A219-508930D2307B}" destId="{6AF8A568-9492-4D6C-AEBC-E71953A21C78}" srcOrd="0" destOrd="0" parTransId="{C25D9B29-CC12-4EEE-913D-222F40E04A57}" sibTransId="{1894ED6A-C532-41A9-8908-08AF8732A1B1}"/>
    <dgm:cxn modelId="{90F32BB2-7643-4739-BACD-D8943F8D5981}" type="presOf" srcId="{1359B540-57A6-457F-A219-508930D2307B}" destId="{AFBB101B-FEC8-4473-BDEE-D5BC3BADC38E}" srcOrd="0" destOrd="0" presId="urn:microsoft.com/office/officeart/2008/layout/BendingPictureCaption"/>
    <dgm:cxn modelId="{65AB7DD8-14D2-45FC-9D04-BA39679F88D4}" srcId="{1359B540-57A6-457F-A219-508930D2307B}" destId="{C303CE66-D9D2-4A67-A5E3-DE6BBF405375}" srcOrd="1" destOrd="0" parTransId="{77CF305D-C74B-4E46-AFBF-DCB4219518E9}" sibTransId="{406EE5E0-3FF1-48AD-9783-D2E57A7F6460}"/>
    <dgm:cxn modelId="{2FC13C82-BEBA-42A3-827D-6FF96D0BA4F1}" type="presParOf" srcId="{AFBB101B-FEC8-4473-BDEE-D5BC3BADC38E}" destId="{880AA82A-B051-4B34-9655-AAD45E98058A}" srcOrd="0" destOrd="0" presId="urn:microsoft.com/office/officeart/2008/layout/BendingPictureCaption"/>
    <dgm:cxn modelId="{BBEB03D2-2AA7-4E8E-A541-B069A996CE49}" type="presParOf" srcId="{880AA82A-B051-4B34-9655-AAD45E98058A}" destId="{CF589F71-DF62-4A1A-A842-540E60BB1268}" srcOrd="0" destOrd="0" presId="urn:microsoft.com/office/officeart/2008/layout/BendingPictureCaption"/>
    <dgm:cxn modelId="{F4DFCABE-89F8-43C4-AE83-6493CB29C0F3}" type="presParOf" srcId="{880AA82A-B051-4B34-9655-AAD45E98058A}" destId="{15954171-FB0E-4987-A42F-93154C6488FC}" srcOrd="1" destOrd="0" presId="urn:microsoft.com/office/officeart/2008/layout/BendingPictureCaption"/>
    <dgm:cxn modelId="{6CFCBD1A-A0CE-476A-80AD-914A19ED38DE}" type="presParOf" srcId="{AFBB101B-FEC8-4473-BDEE-D5BC3BADC38E}" destId="{63587A3B-C319-423B-A2AF-6BDC91512DE0}" srcOrd="1" destOrd="0" presId="urn:microsoft.com/office/officeart/2008/layout/BendingPictureCaption"/>
    <dgm:cxn modelId="{43BF3BC2-7DFC-4969-9599-4DBEDDA51DD3}" type="presParOf" srcId="{AFBB101B-FEC8-4473-BDEE-D5BC3BADC38E}" destId="{EB94F3CE-0338-44CD-9520-01903FC76E8B}" srcOrd="2" destOrd="0" presId="urn:microsoft.com/office/officeart/2008/layout/BendingPictureCaption"/>
    <dgm:cxn modelId="{309D2FDD-5AF0-4D44-9FA7-F658E4EDBEC1}" type="presParOf" srcId="{EB94F3CE-0338-44CD-9520-01903FC76E8B}" destId="{ACBB603B-2BEA-4AE8-BD79-6303CAD513B6}" srcOrd="0" destOrd="0" presId="urn:microsoft.com/office/officeart/2008/layout/BendingPictureCaption"/>
    <dgm:cxn modelId="{50A3D099-BBF8-47CE-B3AD-982EADE3CC58}" type="presParOf" srcId="{EB94F3CE-0338-44CD-9520-01903FC76E8B}" destId="{533CE7D4-7364-445E-9704-EA612E1D3208}"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89F71-DF62-4A1A-A842-540E60BB1268}">
      <dsp:nvSpPr>
        <dsp:cNvPr id="0" name=""/>
        <dsp:cNvSpPr/>
      </dsp:nvSpPr>
      <dsp:spPr>
        <a:xfrm>
          <a:off x="6636" y="1203766"/>
          <a:ext cx="3692792" cy="272895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15954171-FB0E-4987-A42F-93154C6488FC}">
      <dsp:nvSpPr>
        <dsp:cNvPr id="0" name=""/>
        <dsp:cNvSpPr/>
      </dsp:nvSpPr>
      <dsp:spPr>
        <a:xfrm>
          <a:off x="753052" y="3437914"/>
          <a:ext cx="3182087" cy="764708"/>
        </a:xfrm>
        <a:prstGeom prst="rect">
          <a:avLst/>
        </a:prstGeom>
        <a:solidFill>
          <a:srgbClr val="31859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15" tIns="81915" rIns="81915" bIns="81915" numCol="1" spcCol="1270" anchor="ctr" anchorCtr="0">
          <a:noAutofit/>
        </a:bodyPr>
        <a:lstStyle/>
        <a:p>
          <a:pPr marL="0" lvl="0" indent="0" algn="ctr" defTabSz="1911350">
            <a:lnSpc>
              <a:spcPct val="90000"/>
            </a:lnSpc>
            <a:spcBef>
              <a:spcPct val="0"/>
            </a:spcBef>
            <a:spcAft>
              <a:spcPct val="5000"/>
            </a:spcAft>
            <a:buNone/>
          </a:pPr>
          <a:r>
            <a:rPr lang="en-US" sz="4300" kern="1200" dirty="0"/>
            <a:t>MTP</a:t>
          </a:r>
        </a:p>
      </dsp:txBody>
      <dsp:txXfrm>
        <a:off x="753052" y="3437914"/>
        <a:ext cx="3182087" cy="764708"/>
      </dsp:txXfrm>
    </dsp:sp>
    <dsp:sp modelId="{ACBB603B-2BEA-4AE8-BD79-6303CAD513B6}">
      <dsp:nvSpPr>
        <dsp:cNvPr id="0" name=""/>
        <dsp:cNvSpPr/>
      </dsp:nvSpPr>
      <dsp:spPr>
        <a:xfrm>
          <a:off x="4397330" y="1203766"/>
          <a:ext cx="3692792" cy="272895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533CE7D4-7364-445E-9704-EA612E1D3208}">
      <dsp:nvSpPr>
        <dsp:cNvPr id="0" name=""/>
        <dsp:cNvSpPr/>
      </dsp:nvSpPr>
      <dsp:spPr>
        <a:xfrm>
          <a:off x="5143746" y="3437914"/>
          <a:ext cx="3182087" cy="764708"/>
        </a:xfrm>
        <a:prstGeom prst="rect">
          <a:avLst/>
        </a:prstGeom>
        <a:solidFill>
          <a:srgbClr val="31859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15" tIns="81915" rIns="81915" bIns="81915" numCol="1" spcCol="1270" anchor="ctr" anchorCtr="0">
          <a:noAutofit/>
        </a:bodyPr>
        <a:lstStyle/>
        <a:p>
          <a:pPr marL="0" lvl="0" indent="0" algn="ctr" defTabSz="1911350">
            <a:lnSpc>
              <a:spcPct val="90000"/>
            </a:lnSpc>
            <a:spcBef>
              <a:spcPct val="0"/>
            </a:spcBef>
            <a:spcAft>
              <a:spcPct val="5000"/>
            </a:spcAft>
            <a:buNone/>
          </a:pPr>
          <a:r>
            <a:rPr lang="en-US" sz="4300" kern="1200" dirty="0"/>
            <a:t>Moreland</a:t>
          </a:r>
        </a:p>
      </dsp:txBody>
      <dsp:txXfrm>
        <a:off x="5143746" y="3437914"/>
        <a:ext cx="3182087" cy="76470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332"/>
          </a:xfrm>
          <a:prstGeom prst="rect">
            <a:avLst/>
          </a:prstGeom>
        </p:spPr>
        <p:txBody>
          <a:bodyPr vert="horz" lIns="91423" tIns="45711" rIns="91423" bIns="45711"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sz="quarter" idx="1"/>
          </p:nvPr>
        </p:nvSpPr>
        <p:spPr>
          <a:xfrm>
            <a:off x="3850444" y="1"/>
            <a:ext cx="2945659" cy="496332"/>
          </a:xfrm>
          <a:prstGeom prst="rect">
            <a:avLst/>
          </a:prstGeom>
        </p:spPr>
        <p:txBody>
          <a:bodyPr vert="horz" wrap="square" lIns="91423" tIns="45711" rIns="91423" bIns="45711" numCol="1" anchor="t" anchorCtr="0" compatLnSpc="1">
            <a:prstTxWarp prst="textNoShape">
              <a:avLst/>
            </a:prstTxWarp>
          </a:bodyPr>
          <a:lstStyle>
            <a:lvl1pPr algn="r">
              <a:defRPr sz="1200"/>
            </a:lvl1pPr>
          </a:lstStyle>
          <a:p>
            <a:fld id="{67463067-687C-4E99-9F90-7E36CF3DFFE6}" type="datetime1">
              <a:rPr lang="en-AU" altLang="en-US"/>
              <a:pPr/>
              <a:t>26/07/2019</a:t>
            </a:fld>
            <a:endParaRPr lang="en-US" altLang="en-US" dirty="0"/>
          </a:p>
        </p:txBody>
      </p:sp>
      <p:sp>
        <p:nvSpPr>
          <p:cNvPr id="4" name="Footer Placeholder 3"/>
          <p:cNvSpPr>
            <a:spLocks noGrp="1"/>
          </p:cNvSpPr>
          <p:nvPr>
            <p:ph type="ftr" sz="quarter" idx="2"/>
          </p:nvPr>
        </p:nvSpPr>
        <p:spPr>
          <a:xfrm>
            <a:off x="2" y="9428585"/>
            <a:ext cx="2945659" cy="496332"/>
          </a:xfrm>
          <a:prstGeom prst="rect">
            <a:avLst/>
          </a:prstGeom>
        </p:spPr>
        <p:txBody>
          <a:bodyPr vert="horz" lIns="91423" tIns="45711" rIns="91423" bIns="45711" rtlCol="0" anchor="b"/>
          <a:lstStyle>
            <a:lvl1pPr algn="l" fontAlgn="auto">
              <a:spcBef>
                <a:spcPts val="0"/>
              </a:spcBef>
              <a:spcAft>
                <a:spcPts val="0"/>
              </a:spcAft>
              <a:defRPr sz="120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3850444" y="9428585"/>
            <a:ext cx="2945659" cy="496332"/>
          </a:xfrm>
          <a:prstGeom prst="rect">
            <a:avLst/>
          </a:prstGeom>
        </p:spPr>
        <p:txBody>
          <a:bodyPr vert="horz" wrap="square" lIns="91423" tIns="45711" rIns="91423" bIns="45711" numCol="1" anchor="b" anchorCtr="0" compatLnSpc="1">
            <a:prstTxWarp prst="textNoShape">
              <a:avLst/>
            </a:prstTxWarp>
          </a:bodyPr>
          <a:lstStyle>
            <a:lvl1pPr algn="r">
              <a:defRPr sz="1200"/>
            </a:lvl1pPr>
          </a:lstStyle>
          <a:p>
            <a:fld id="{23E229AD-5AD2-4707-AB2F-1EB2A2B2CA59}" type="slidenum">
              <a:rPr lang="en-US" altLang="en-US"/>
              <a:pPr/>
              <a:t>‹#›</a:t>
            </a:fld>
            <a:endParaRPr lang="en-US" altLang="en-US" dirty="0"/>
          </a:p>
        </p:txBody>
      </p:sp>
    </p:spTree>
    <p:extLst>
      <p:ext uri="{BB962C8B-B14F-4D97-AF65-F5344CB8AC3E}">
        <p14:creationId xmlns:p14="http://schemas.microsoft.com/office/powerpoint/2010/main" val="24798458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6332"/>
          </a:xfrm>
          <a:prstGeom prst="rect">
            <a:avLst/>
          </a:prstGeom>
        </p:spPr>
        <p:txBody>
          <a:bodyPr vert="horz" lIns="91423" tIns="45711" rIns="91423" bIns="45711"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50444" y="1"/>
            <a:ext cx="2945659" cy="496332"/>
          </a:xfrm>
          <a:prstGeom prst="rect">
            <a:avLst/>
          </a:prstGeom>
        </p:spPr>
        <p:txBody>
          <a:bodyPr vert="horz" wrap="square" lIns="91423" tIns="45711" rIns="91423" bIns="45711" numCol="1" anchor="t" anchorCtr="0" compatLnSpc="1">
            <a:prstTxWarp prst="textNoShape">
              <a:avLst/>
            </a:prstTxWarp>
          </a:bodyPr>
          <a:lstStyle>
            <a:lvl1pPr algn="r">
              <a:defRPr sz="1200"/>
            </a:lvl1pPr>
          </a:lstStyle>
          <a:p>
            <a:fld id="{1D50B8A0-98A8-47F9-A648-F4B5368AC001}" type="datetime1">
              <a:rPr lang="en-AU" altLang="en-US"/>
              <a:pPr/>
              <a:t>26/07/2019</a:t>
            </a:fld>
            <a:endParaRPr lang="en-US" altLang="en-US"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23" tIns="45711" rIns="91423" bIns="45711" rtlCol="0" anchor="ctr"/>
          <a:lstStyle/>
          <a:p>
            <a:pPr lvl="0"/>
            <a:endParaRPr lang="en-US" noProof="0"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23" tIns="45711" rIns="91423" bIns="45711"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2" y="9428585"/>
            <a:ext cx="2945659" cy="496332"/>
          </a:xfrm>
          <a:prstGeom prst="rect">
            <a:avLst/>
          </a:prstGeom>
        </p:spPr>
        <p:txBody>
          <a:bodyPr vert="horz" lIns="91423" tIns="45711" rIns="91423" bIns="45711" rtlCol="0" anchor="b"/>
          <a:lstStyle>
            <a:lvl1pPr algn="l" fontAlgn="auto">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50444" y="9428585"/>
            <a:ext cx="2945659" cy="496332"/>
          </a:xfrm>
          <a:prstGeom prst="rect">
            <a:avLst/>
          </a:prstGeom>
        </p:spPr>
        <p:txBody>
          <a:bodyPr vert="horz" wrap="square" lIns="91423" tIns="45711" rIns="91423" bIns="45711" numCol="1" anchor="b" anchorCtr="0" compatLnSpc="1">
            <a:prstTxWarp prst="textNoShape">
              <a:avLst/>
            </a:prstTxWarp>
          </a:bodyPr>
          <a:lstStyle>
            <a:lvl1pPr algn="r">
              <a:defRPr sz="1200"/>
            </a:lvl1pPr>
          </a:lstStyle>
          <a:p>
            <a:fld id="{827713AB-B17B-462A-8C3E-3BD409D9A9AC}" type="slidenum">
              <a:rPr lang="en-US" altLang="en-US"/>
              <a:pPr/>
              <a:t>‹#›</a:t>
            </a:fld>
            <a:endParaRPr lang="en-US" altLang="en-US" dirty="0"/>
          </a:p>
        </p:txBody>
      </p:sp>
    </p:spTree>
    <p:extLst>
      <p:ext uri="{BB962C8B-B14F-4D97-AF65-F5344CB8AC3E}">
        <p14:creationId xmlns:p14="http://schemas.microsoft.com/office/powerpoint/2010/main" val="88014812"/>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S PGothic" pitchFamily="34" charset="-128"/>
        <a:cs typeface="+mn-cs"/>
      </a:defRPr>
    </a:lvl1pPr>
    <a:lvl2pPr marL="457200" algn="l" defTabSz="457200" rtl="0" fontAlgn="base">
      <a:spcBef>
        <a:spcPct val="30000"/>
      </a:spcBef>
      <a:spcAft>
        <a:spcPct val="0"/>
      </a:spcAft>
      <a:defRPr sz="1200" kern="1200">
        <a:solidFill>
          <a:schemeClr val="tx1"/>
        </a:solidFill>
        <a:latin typeface="+mn-lt"/>
        <a:ea typeface="MS PGothic" pitchFamily="34" charset="-128"/>
        <a:cs typeface="+mn-cs"/>
      </a:defRPr>
    </a:lvl2pPr>
    <a:lvl3pPr marL="914400" algn="l" defTabSz="457200" rtl="0" fontAlgn="base">
      <a:spcBef>
        <a:spcPct val="30000"/>
      </a:spcBef>
      <a:spcAft>
        <a:spcPct val="0"/>
      </a:spcAft>
      <a:defRPr sz="1200" kern="1200">
        <a:solidFill>
          <a:schemeClr val="tx1"/>
        </a:solidFill>
        <a:latin typeface="+mn-lt"/>
        <a:ea typeface="MS PGothic" pitchFamily="34" charset="-128"/>
        <a:cs typeface="+mn-cs"/>
      </a:defRPr>
    </a:lvl3pPr>
    <a:lvl4pPr marL="1371600" algn="l" defTabSz="457200" rtl="0" fontAlgn="base">
      <a:spcBef>
        <a:spcPct val="30000"/>
      </a:spcBef>
      <a:spcAft>
        <a:spcPct val="0"/>
      </a:spcAft>
      <a:defRPr sz="1200" kern="1200">
        <a:solidFill>
          <a:schemeClr val="tx1"/>
        </a:solidFill>
        <a:latin typeface="+mn-lt"/>
        <a:ea typeface="MS PGothic" pitchFamily="34" charset="-128"/>
        <a:cs typeface="+mn-cs"/>
      </a:defRPr>
    </a:lvl4pPr>
    <a:lvl5pPr marL="1828800" algn="l" defTabSz="457200" rtl="0" fontAlgn="base">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my name is Lora Colussi and I am a transport planner from Aurecon. </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solidFill>
                  <a:prstClr val="black"/>
                </a:solidFill>
              </a:rPr>
              <a:pPr/>
              <a:t>1</a:t>
            </a:fld>
            <a:endParaRPr lang="en-US" altLang="en-US" dirty="0">
              <a:solidFill>
                <a:prstClr val="black"/>
              </a:solidFill>
            </a:endParaRPr>
          </a:p>
        </p:txBody>
      </p:sp>
    </p:spTree>
    <p:extLst>
      <p:ext uri="{BB962C8B-B14F-4D97-AF65-F5344CB8AC3E}">
        <p14:creationId xmlns:p14="http://schemas.microsoft.com/office/powerpoint/2010/main" val="725091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attributes considered within HIRA are:</a:t>
            </a:r>
          </a:p>
          <a:p>
            <a:pPr marL="171450" indent="-171450">
              <a:buFont typeface="Arial" panose="020B0604020202020204" pitchFamily="34" charset="0"/>
              <a:buChar char="•"/>
            </a:pPr>
            <a:r>
              <a:rPr lang="en-AU" dirty="0"/>
              <a:t>Activity Hubs, these are places where high pedestrian activity is expected day and night,</a:t>
            </a:r>
          </a:p>
          <a:p>
            <a:pPr marL="171450" indent="-171450">
              <a:buFont typeface="Arial" panose="020B0604020202020204" pitchFamily="34" charset="0"/>
              <a:buChar char="•"/>
            </a:pPr>
            <a:r>
              <a:rPr lang="en-AU" dirty="0"/>
              <a:t>Route dynamics – which considers physical elements of the routes such a number of left turns along the route</a:t>
            </a:r>
          </a:p>
          <a:p>
            <a:pPr marL="171450" indent="-171450">
              <a:buFont typeface="Arial" panose="020B0604020202020204" pitchFamily="34" charset="0"/>
              <a:buChar char="•"/>
            </a:pPr>
            <a:r>
              <a:rPr lang="en-AU" dirty="0"/>
              <a:t>Public transport and</a:t>
            </a:r>
          </a:p>
          <a:p>
            <a:pPr marL="171450" indent="-171450">
              <a:buFont typeface="Arial" panose="020B0604020202020204" pitchFamily="34" charset="0"/>
              <a:buChar char="•"/>
            </a:pPr>
            <a:r>
              <a:rPr lang="en-AU" dirty="0"/>
              <a:t>Road closures/events to identify if the route will always be operational.</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10</a:t>
            </a:fld>
            <a:endParaRPr lang="en-US" altLang="en-US" dirty="0"/>
          </a:p>
        </p:txBody>
      </p:sp>
    </p:spTree>
    <p:extLst>
      <p:ext uri="{BB962C8B-B14F-4D97-AF65-F5344CB8AC3E}">
        <p14:creationId xmlns:p14="http://schemas.microsoft.com/office/powerpoint/2010/main" val="1288286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a workshop environment the attendees tap into their own knowledge as well as other available information to score each of the elements.  The key is that all members of the workshop need to agree on the score.  This generates discussion  around the risks to VRU’s, that may not be immediately evident to someone selecting a truck route from a map in an office on their own. </a:t>
            </a:r>
          </a:p>
          <a:p>
            <a:endParaRPr lang="en-AU"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AU" dirty="0"/>
              <a:t>For more details about the first version of the HIRA process and tool please refer to our conference paper or come and speak to me.</a:t>
            </a:r>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11</a:t>
            </a:fld>
            <a:endParaRPr lang="en-US" altLang="en-US" dirty="0"/>
          </a:p>
        </p:txBody>
      </p:sp>
    </p:spTree>
    <p:extLst>
      <p:ext uri="{BB962C8B-B14F-4D97-AF65-F5344CB8AC3E}">
        <p14:creationId xmlns:p14="http://schemas.microsoft.com/office/powerpoint/2010/main" val="590207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AU" dirty="0"/>
              <a:t>The HIRA Process and tool were piloted on two projects.  The MTP a major infrastructure project in the heart of Melbourne and a Mixed multi-storey private development in an inner city suburb. Matthew our next speaker was an independent reviewer who attended all workshops to evaluate the process.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12</a:t>
            </a:fld>
            <a:endParaRPr lang="en-US" altLang="en-US" dirty="0"/>
          </a:p>
        </p:txBody>
      </p:sp>
    </p:spTree>
    <p:extLst>
      <p:ext uri="{BB962C8B-B14F-4D97-AF65-F5344CB8AC3E}">
        <p14:creationId xmlns:p14="http://schemas.microsoft.com/office/powerpoint/2010/main" val="1253164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main research question for my thesis was:</a:t>
            </a:r>
          </a:p>
          <a:p>
            <a:r>
              <a:rPr lang="en-AU" dirty="0"/>
              <a:t>However, as this is such a broad question, it was broken down into three Key Evaluation Questions that could be more easily answered.</a:t>
            </a:r>
          </a:p>
          <a:p>
            <a:endParaRPr lang="en-AU" dirty="0"/>
          </a:p>
          <a:p>
            <a:r>
              <a:rPr lang="en-AU" dirty="0"/>
              <a:t>As HIRA is developed to aid collaborative decision-making, the first of the Key Evaluation Questions asks if HIRA does what it is intended to do.</a:t>
            </a:r>
          </a:p>
          <a:p>
            <a:endParaRPr lang="en-AU" dirty="0"/>
          </a:p>
          <a:p>
            <a:r>
              <a:rPr lang="en-AU" dirty="0"/>
              <a:t>The second key evaluation question aims to determine if participants thought HIRA is of value, as if they did not think HIRA is of value, then it is unlikely that HIRA would be used past the pilot</a:t>
            </a:r>
          </a:p>
          <a:p>
            <a:endParaRPr lang="en-AU" dirty="0"/>
          </a:p>
          <a:p>
            <a:r>
              <a:rPr lang="en-AU" dirty="0"/>
              <a:t>One of the more important outputs from the pilot study would be what can be done to further improve HIRA. Hence the third key evaluation question aims to capture how HIRA can be further developed to meet the two objectives defined in the first two key evaluation questions.</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13</a:t>
            </a:fld>
            <a:endParaRPr lang="en-US" altLang="en-US" dirty="0"/>
          </a:p>
        </p:txBody>
      </p:sp>
    </p:spTree>
    <p:extLst>
      <p:ext uri="{BB962C8B-B14F-4D97-AF65-F5344CB8AC3E}">
        <p14:creationId xmlns:p14="http://schemas.microsoft.com/office/powerpoint/2010/main" val="1314022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were three methods for collecting data as part of the pilot study. The first of these was a pre-workshop questionnaire that was filled at the start of the initial workshop with each group. The questions were written with answering the key evaluation questions in mind.</a:t>
            </a:r>
          </a:p>
          <a:p>
            <a:endParaRPr lang="en-AU" dirty="0"/>
          </a:p>
          <a:p>
            <a:r>
              <a:rPr lang="en-AU" dirty="0"/>
              <a:t>The first question looks at the diversity of stakeholders in the workshop and what role each would perform in the business as usual case.</a:t>
            </a:r>
          </a:p>
          <a:p>
            <a:endParaRPr lang="en-AU" dirty="0"/>
          </a:p>
          <a:p>
            <a:r>
              <a:rPr lang="en-AU" dirty="0"/>
              <a:t>The second question helped identify factors that participants considered when assessing the route without using HIRA.</a:t>
            </a:r>
          </a:p>
          <a:p>
            <a:endParaRPr lang="en-AU" dirty="0"/>
          </a:p>
          <a:p>
            <a:r>
              <a:rPr lang="en-AU" dirty="0"/>
              <a:t>We asked the third question to determine what participants expected from conducting a HIRA workshop and how that aligned with what HIRA was intended to do.</a:t>
            </a:r>
          </a:p>
          <a:p>
            <a:endParaRPr lang="en-AU" dirty="0"/>
          </a:p>
          <a:p>
            <a:r>
              <a:rPr lang="en-AU" dirty="0"/>
              <a:t>The fourth question performed a similar task to question three, but focusing on what participants believed was missing from HIRA, rather than just the benefits.</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14</a:t>
            </a:fld>
            <a:endParaRPr lang="en-US" altLang="en-US" dirty="0"/>
          </a:p>
        </p:txBody>
      </p:sp>
    </p:spTree>
    <p:extLst>
      <p:ext uri="{BB962C8B-B14F-4D97-AF65-F5344CB8AC3E}">
        <p14:creationId xmlns:p14="http://schemas.microsoft.com/office/powerpoint/2010/main" val="3069846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second method of data collection was the post-workshop questionnaire, which was 8 questions long. Once again, these questions were written with the key evaluation questions in mind.</a:t>
            </a:r>
          </a:p>
          <a:p>
            <a:endParaRPr lang="en-AU" dirty="0"/>
          </a:p>
          <a:p>
            <a:r>
              <a:rPr lang="en-AU" dirty="0"/>
              <a:t>The first three questions focus on the perceived value of HIRA. The first looks at if the participant agreed with the result, the second looks at if HIRA fulfilled it’s intent while the third asks participants what they thought the benefits were and how that differed from what they expected.</a:t>
            </a:r>
          </a:p>
          <a:p>
            <a:endParaRPr lang="en-AU" dirty="0"/>
          </a:p>
          <a:p>
            <a:r>
              <a:rPr lang="en-AU" dirty="0"/>
              <a:t>The fourth question asks participants if they thought there were gaps in the tool. Although asked in the pre-workshop questionnaire, it is asked again here to allow participants to answer again now that they had used HIRA.</a:t>
            </a:r>
          </a:p>
          <a:p>
            <a:endParaRPr lang="en-AU" dirty="0"/>
          </a:p>
          <a:p>
            <a:r>
              <a:rPr lang="en-AU" dirty="0"/>
              <a:t>The Fifth question is asked as a comparison between business as usual and with a HIRA workshop.</a:t>
            </a:r>
          </a:p>
          <a:p>
            <a:endParaRPr lang="en-AU" dirty="0"/>
          </a:p>
          <a:p>
            <a:r>
              <a:rPr lang="en-AU" dirty="0"/>
              <a:t>Question six through to question 8 all focus on further development of the tool. Question 6 has a focus on the descriptors, question 7 has a focus on the process and question 8 gives participants to suggest any other improvements not covered in the other questions.</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15</a:t>
            </a:fld>
            <a:endParaRPr lang="en-US" altLang="en-US" dirty="0"/>
          </a:p>
        </p:txBody>
      </p:sp>
    </p:spTree>
    <p:extLst>
      <p:ext uri="{BB962C8B-B14F-4D97-AF65-F5344CB8AC3E}">
        <p14:creationId xmlns:p14="http://schemas.microsoft.com/office/powerpoint/2010/main" val="837702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third data collection method was observations during the workshop. While the pre and post-workshop questionnaires were only asked on the initial workshop, observations were taken at all workshops allowing for comparisons of participant perceptions after exposure to the tool.</a:t>
            </a:r>
          </a:p>
          <a:p>
            <a:endParaRPr lang="en-AU" dirty="0"/>
          </a:p>
          <a:p>
            <a:r>
              <a:rPr lang="en-AU" dirty="0"/>
              <a:t>Results from the questionnaires as well as from observations in the workshop were positive, showing that participants thought that conducting HIRA workshops were of value. However, there were six issues that were raised either in the questionnaires or as observations in the workshop.</a:t>
            </a:r>
          </a:p>
          <a:p>
            <a:endParaRPr lang="en-AU" dirty="0"/>
          </a:p>
          <a:p>
            <a:r>
              <a:rPr lang="en-AU" dirty="0"/>
              <a:t>The first was liability, with HIRA identifying risks, it also created liability issues as to who is responsible for mitigation.</a:t>
            </a:r>
          </a:p>
          <a:p>
            <a:endParaRPr lang="en-AU" dirty="0"/>
          </a:p>
          <a:p>
            <a:r>
              <a:rPr lang="en-AU" dirty="0"/>
              <a:t>The second was time taken, HIRA workshops took around two hours for the initial workshop, though it was noted that the time dropped to around an hour and fifteen minutes on subsequent workshops.</a:t>
            </a:r>
          </a:p>
          <a:p>
            <a:endParaRPr lang="en-AU" dirty="0"/>
          </a:p>
          <a:p>
            <a:r>
              <a:rPr lang="en-AU" dirty="0"/>
              <a:t>There was some confusion over the wording of the descriptors of certain elements, some not aligning with VRU safety, while others were questioned as irrelevant to VRU safety at all.</a:t>
            </a:r>
          </a:p>
          <a:p>
            <a:endParaRPr lang="en-AU" dirty="0"/>
          </a:p>
          <a:p>
            <a:r>
              <a:rPr lang="en-AU" dirty="0"/>
              <a:t>Although stakeholder engagement was generally considered one of the more valuable aspects of HIRA, some concern was expressed that local residents and public transport authorities were not invited to HIRA workshops.</a:t>
            </a:r>
          </a:p>
          <a:p>
            <a:endParaRPr lang="en-AU" dirty="0"/>
          </a:p>
          <a:p>
            <a:r>
              <a:rPr lang="en-AU" dirty="0"/>
              <a:t>Scoring sometimes proved difficult when comparing routes with different levels of exposure but the same severity.</a:t>
            </a:r>
          </a:p>
          <a:p>
            <a:endParaRPr lang="en-AU" dirty="0"/>
          </a:p>
          <a:p>
            <a:r>
              <a:rPr lang="en-AU" dirty="0"/>
              <a:t>The final concern was that HIRA did not factor local residents into the assessments of the routes.</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16</a:t>
            </a:fld>
            <a:endParaRPr lang="en-US" altLang="en-US" dirty="0"/>
          </a:p>
        </p:txBody>
      </p:sp>
    </p:spTree>
    <p:extLst>
      <p:ext uri="{BB962C8B-B14F-4D97-AF65-F5344CB8AC3E}">
        <p14:creationId xmlns:p14="http://schemas.microsoft.com/office/powerpoint/2010/main" val="2381515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Tying these results back into the three key evaluation questions, we can determine the success of the pilot study.</a:t>
            </a:r>
          </a:p>
          <a:p>
            <a:endParaRPr lang="en-AU" dirty="0"/>
          </a:p>
          <a:p>
            <a:r>
              <a:rPr lang="en-AU" dirty="0"/>
              <a:t>Firstly, starting with the areas for improvement, there are three recommendations arising from the pilot study. The first is that the introduction of HIRA needs to be refined to ensure that participants understand the intent of HIRA. This is evident from participants expecting HIRA to include things such as local residents considerations and congestion as part of the assessment, even though both of these are outside the intent of HIRA. This will also alert participants to the relatively slow pace of HIRA, especially at the start of the workshop.</a:t>
            </a:r>
          </a:p>
          <a:p>
            <a:endParaRPr lang="en-AU" dirty="0"/>
          </a:p>
          <a:p>
            <a:r>
              <a:rPr lang="en-AU" dirty="0"/>
              <a:t>The second recommendation is to re word descriptors that have been highlighted in workshops as either too vague, irrelevant, or not aligned with VRU safety.</a:t>
            </a:r>
          </a:p>
          <a:p>
            <a:endParaRPr lang="en-AU" dirty="0"/>
          </a:p>
          <a:p>
            <a:r>
              <a:rPr lang="en-AU" dirty="0"/>
              <a:t>The third recommendation is the re-order the attributes so that route dynamics is done first so that engineers get accustom to HIRA using elements that they are familiar with before assessing routes with regards to elements that may not be so familiar, such as the ones in activity hubs.</a:t>
            </a:r>
          </a:p>
          <a:p>
            <a:endParaRPr lang="en-AU" dirty="0"/>
          </a:p>
          <a:p>
            <a:r>
              <a:rPr lang="en-AU" dirty="0"/>
              <a:t>Addressing the collaborative decision-making key evaluation question, the multi-agency discussion that occurred within the HIRA workshop was met with praise from all involved. Many participants commented that they gained information from other agencies that they may have otherwise overlooked.</a:t>
            </a:r>
          </a:p>
          <a:p>
            <a:endParaRPr lang="en-AU" dirty="0"/>
          </a:p>
          <a:p>
            <a:r>
              <a:rPr lang="en-AU" dirty="0"/>
              <a:t>Finally, addressing the value of HIRA, participants found that they were identifying new risks along the assessed routes. Participants also commented that HIRA can be used as proof of a risk assessment along the route. It was also noted during subsequent workshops that participants were giving VRUs greater consideration when devising routes to bring to the workshop, creating less work to be done during the workshop.</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17</a:t>
            </a:fld>
            <a:endParaRPr lang="en-US" altLang="en-US" dirty="0"/>
          </a:p>
        </p:txBody>
      </p:sp>
    </p:spTree>
    <p:extLst>
      <p:ext uri="{BB962C8B-B14F-4D97-AF65-F5344CB8AC3E}">
        <p14:creationId xmlns:p14="http://schemas.microsoft.com/office/powerpoint/2010/main" val="3859392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Tying these results back into the three key evaluation questions, we can determine the success of the pilot study.</a:t>
            </a:r>
          </a:p>
          <a:p>
            <a:endParaRPr lang="en-AU" dirty="0"/>
          </a:p>
          <a:p>
            <a:r>
              <a:rPr lang="en-AU" dirty="0"/>
              <a:t>Firstly, starting with the areas for improvement, there are three recommendations arising from the pilot study. The first is that the introduction of HIRA needs to be refined to ensure that participants understand the intent of HIRA. This is evident from participants expecting HIRA to include things such as local residents considerations and congestion as part of the assessment, even though both of these are outside the intent of HIRA. This will also alert participants to the relatively slow pace of HIRA, especially at the start of the workshop.</a:t>
            </a:r>
          </a:p>
          <a:p>
            <a:endParaRPr lang="en-AU" dirty="0"/>
          </a:p>
          <a:p>
            <a:r>
              <a:rPr lang="en-AU" dirty="0"/>
              <a:t>The second recommendation is to re word descriptors that have been highlighted in workshops as either too vague, irrelevant, or not aligned with VRU safety.</a:t>
            </a:r>
          </a:p>
          <a:p>
            <a:endParaRPr lang="en-AU" dirty="0"/>
          </a:p>
          <a:p>
            <a:r>
              <a:rPr lang="en-AU" dirty="0"/>
              <a:t>The third recommendation is the re-order the attributes so that route dynamics is done first so that engineers get accustom to HIRA using elements that they are familiar with before assessing routes with regards to elements that may not be so familiar, such as the ones in activity hubs.</a:t>
            </a:r>
          </a:p>
          <a:p>
            <a:endParaRPr lang="en-AU" dirty="0"/>
          </a:p>
          <a:p>
            <a:r>
              <a:rPr lang="en-AU" dirty="0"/>
              <a:t>Addressing the collaborative decision-making key evaluation question, the multi-agency discussion that occurred within the HIRA workshop was met with praise from all involved. Many participants commented that they gained information from other agencies that they may have otherwise overlooked.</a:t>
            </a:r>
          </a:p>
          <a:p>
            <a:endParaRPr lang="en-AU" dirty="0"/>
          </a:p>
          <a:p>
            <a:r>
              <a:rPr lang="en-AU" dirty="0"/>
              <a:t>Finally, addressing the value of HIRA, participants found that they were identifying new risks along the assessed routes. Participants also commented that HIRA can be used as proof of a risk assessment along the route. It was also noted during subsequent workshops that participants were giving VRUs greater consideration when devising routes to bring to the workshop, creating less work to be done during the workshop.</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18</a:t>
            </a:fld>
            <a:endParaRPr lang="en-US" altLang="en-US" dirty="0"/>
          </a:p>
        </p:txBody>
      </p:sp>
    </p:spTree>
    <p:extLst>
      <p:ext uri="{BB962C8B-B14F-4D97-AF65-F5344CB8AC3E}">
        <p14:creationId xmlns:p14="http://schemas.microsoft.com/office/powerpoint/2010/main" val="227757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1"/>
            <a:r>
              <a:rPr lang="en-AU" sz="1200" b="1" kern="1200" dirty="0">
                <a:solidFill>
                  <a:schemeClr val="tx1"/>
                </a:solidFill>
                <a:effectLst/>
                <a:latin typeface="+mn-lt"/>
                <a:ea typeface="MS PGothic" pitchFamily="34" charset="-128"/>
                <a:cs typeface="+mn-cs"/>
              </a:rPr>
              <a:t>The Process</a:t>
            </a:r>
          </a:p>
          <a:p>
            <a:r>
              <a:rPr lang="en-GB" sz="1200" kern="1200" dirty="0">
                <a:solidFill>
                  <a:schemeClr val="tx1"/>
                </a:solidFill>
                <a:effectLst/>
                <a:latin typeface="+mn-lt"/>
                <a:ea typeface="MS PGothic" pitchFamily="34" charset="-128"/>
                <a:cs typeface="+mn-cs"/>
              </a:rPr>
              <a:t>Findings from the trial will inform refinements to the process used up to now to administer HIRA. This process includes the forum in which the tool is completed, the sequence of attributes assessment, the means of achieving collaboration between parties, </a:t>
            </a:r>
            <a:r>
              <a:rPr lang="en-GB" sz="1050" kern="1200" dirty="0">
                <a:solidFill>
                  <a:schemeClr val="tx1"/>
                </a:solidFill>
                <a:effectLst/>
                <a:latin typeface="+mn-lt"/>
                <a:ea typeface="MS PGothic" pitchFamily="34" charset="-128"/>
                <a:cs typeface="+mn-cs"/>
              </a:rPr>
              <a:t> </a:t>
            </a:r>
            <a:r>
              <a:rPr lang="en-GB" sz="1200" kern="1200" dirty="0">
                <a:solidFill>
                  <a:schemeClr val="tx1"/>
                </a:solidFill>
                <a:effectLst/>
                <a:latin typeface="+mn-lt"/>
                <a:ea typeface="MS PGothic" pitchFamily="34" charset="-128"/>
                <a:cs typeface="+mn-cs"/>
              </a:rPr>
              <a:t>and the tool’s integration into project requirements. An optimum process will shorten the time that route scoring takes and emphasise the collaboration between parties, particularly in identifying risk mitigation. </a:t>
            </a:r>
            <a:endParaRPr lang="en-AU" sz="1200" kern="1200" dirty="0">
              <a:solidFill>
                <a:schemeClr val="tx1"/>
              </a:solidFill>
              <a:effectLst/>
              <a:latin typeface="+mn-lt"/>
              <a:ea typeface="MS PGothic" pitchFamily="34" charset="-128"/>
              <a:cs typeface="+mn-cs"/>
            </a:endParaRPr>
          </a:p>
          <a:p>
            <a:pPr lvl="1"/>
            <a:r>
              <a:rPr lang="en-GB" sz="1200" b="1" kern="1200" dirty="0">
                <a:solidFill>
                  <a:schemeClr val="tx1"/>
                </a:solidFill>
                <a:effectLst/>
                <a:latin typeface="+mn-lt"/>
                <a:ea typeface="MS PGothic" pitchFamily="34" charset="-128"/>
                <a:cs typeface="+mn-cs"/>
              </a:rPr>
              <a:t>Tool Presentation</a:t>
            </a:r>
            <a:endParaRPr lang="en-AU" sz="1200" b="1" kern="1200" dirty="0">
              <a:solidFill>
                <a:schemeClr val="tx1"/>
              </a:solidFill>
              <a:effectLst/>
              <a:latin typeface="+mn-lt"/>
              <a:ea typeface="MS PGothic" pitchFamily="34" charset="-128"/>
              <a:cs typeface="+mn-cs"/>
            </a:endParaRPr>
          </a:p>
          <a:p>
            <a:r>
              <a:rPr lang="en-GB" sz="1200" kern="1200" dirty="0">
                <a:solidFill>
                  <a:schemeClr val="tx1"/>
                </a:solidFill>
                <a:effectLst/>
                <a:latin typeface="+mn-lt"/>
                <a:ea typeface="MS PGothic" pitchFamily="34" charset="-128"/>
                <a:cs typeface="+mn-cs"/>
              </a:rPr>
              <a:t>The working group is developing an internet-based interface for HIRA. The information architecture and design of the web platform will assist to sustain the fidelity of the tool’s administration. The step-by-step approach will be consistent with the decision support tool and will include illustrative or photographic examples of performance standard descriptions. Additional functionality will include online collaboration and integration with geo-spatial information systems and relevant transport map layers. The working group is mindful that data collection is a highly sensitive issue and will be approached to ensure parties will confidently engage with the tool without fear of the tool data being used to proportion blame for any incidents that may occur. </a:t>
            </a:r>
            <a:endParaRPr lang="en-AU" sz="1200" kern="1200" dirty="0">
              <a:solidFill>
                <a:schemeClr val="tx1"/>
              </a:solidFill>
              <a:effectLst/>
              <a:latin typeface="+mn-lt"/>
              <a:ea typeface="MS PGothic" pitchFamily="34" charset="-128"/>
              <a:cs typeface="+mn-cs"/>
            </a:endParaRPr>
          </a:p>
          <a:p>
            <a:pPr lvl="1"/>
            <a:r>
              <a:rPr lang="en-GB" sz="1200" b="1" kern="1200" dirty="0">
                <a:solidFill>
                  <a:schemeClr val="tx1"/>
                </a:solidFill>
                <a:effectLst/>
                <a:latin typeface="+mn-lt"/>
                <a:ea typeface="MS PGothic" pitchFamily="34" charset="-128"/>
                <a:cs typeface="+mn-cs"/>
              </a:rPr>
              <a:t>Project governance</a:t>
            </a:r>
            <a:endParaRPr lang="en-AU" sz="1200" b="1" kern="1200" dirty="0">
              <a:solidFill>
                <a:schemeClr val="tx1"/>
              </a:solidFill>
              <a:effectLst/>
              <a:latin typeface="+mn-lt"/>
              <a:ea typeface="MS PGothic" pitchFamily="34" charset="-128"/>
              <a:cs typeface="+mn-cs"/>
            </a:endParaRPr>
          </a:p>
          <a:p>
            <a:r>
              <a:rPr lang="en-GB" sz="1200" kern="1200" dirty="0">
                <a:solidFill>
                  <a:schemeClr val="tx1"/>
                </a:solidFill>
                <a:effectLst/>
                <a:latin typeface="+mn-lt"/>
                <a:ea typeface="MS PGothic" pitchFamily="34" charset="-128"/>
                <a:cs typeface="+mn-cs"/>
              </a:rPr>
              <a:t>The working group continues to liaise with MMRA alliance membership to discuss its use for site specific assessments. Further understanding of the legal liabilities associated with use of the tool for various stakeholders will be researched.</a:t>
            </a:r>
            <a:r>
              <a:rPr lang="en-AU" dirty="0">
                <a:effectLst/>
              </a:rPr>
              <a:t> </a:t>
            </a:r>
            <a:r>
              <a:rPr lang="en-GB" sz="1050" kern="1200" dirty="0">
                <a:solidFill>
                  <a:schemeClr val="tx1"/>
                </a:solidFill>
                <a:effectLst/>
                <a:latin typeface="+mn-lt"/>
                <a:ea typeface="MS PGothic" pitchFamily="34" charset="-128"/>
                <a:cs typeface="+mn-cs"/>
              </a:rPr>
              <a:t> </a:t>
            </a:r>
            <a:r>
              <a:rPr lang="en-GB" sz="1200" kern="1200" dirty="0">
                <a:solidFill>
                  <a:schemeClr val="tx1"/>
                </a:solidFill>
                <a:effectLst/>
                <a:latin typeface="+mn-lt"/>
                <a:ea typeface="MS PGothic" pitchFamily="34" charset="-128"/>
                <a:cs typeface="+mn-cs"/>
              </a:rPr>
              <a:t>Insert comma</a:t>
            </a:r>
            <a:endParaRPr lang="en-AU" sz="1200" kern="1200" dirty="0">
              <a:solidFill>
                <a:schemeClr val="tx1"/>
              </a:solidFill>
              <a:effectLst/>
              <a:latin typeface="+mn-lt"/>
              <a:ea typeface="MS PGothic" pitchFamily="34" charset="-128"/>
              <a:cs typeface="+mn-cs"/>
            </a:endParaRP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19</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here representing a working group tasked with </a:t>
            </a:r>
            <a:r>
              <a:rPr lang="en-AU" sz="1200" kern="1200" dirty="0">
                <a:solidFill>
                  <a:schemeClr val="tx1"/>
                </a:solidFill>
                <a:effectLst/>
                <a:latin typeface="+mn-lt"/>
                <a:ea typeface="MS PGothic" pitchFamily="34" charset="-128"/>
                <a:cs typeface="+mn-cs"/>
              </a:rPr>
              <a:t>prioritising Vulnerable Road User safety by improving truck route selection</a:t>
            </a:r>
            <a:r>
              <a:rPr lang="en-US" sz="1200" kern="1200" dirty="0">
                <a:solidFill>
                  <a:schemeClr val="tx1"/>
                </a:solidFill>
                <a:effectLst/>
                <a:latin typeface="+mn-lt"/>
                <a:ea typeface="MS PGothic" pitchFamily="34" charset="-128"/>
                <a:cs typeface="+mn-cs"/>
              </a:rPr>
              <a:t> processes.</a:t>
            </a:r>
          </a:p>
          <a:p>
            <a:endParaRPr lang="en-US" dirty="0"/>
          </a:p>
          <a:p>
            <a:r>
              <a:rPr lang="en-US" dirty="0"/>
              <a:t>I am going to discuss the findings of the working group and explain the process developed and piloted.  Matthew Bennett, will then go on to discuss his independent evaluation of the our process and tool.</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solidFill>
                  <a:prstClr val="black"/>
                </a:solidFill>
              </a:rPr>
              <a:pPr/>
              <a:t>2</a:t>
            </a:fld>
            <a:endParaRPr lang="en-US" altLang="en-US" dirty="0">
              <a:solidFill>
                <a:prstClr val="black"/>
              </a:solidFill>
            </a:endParaRPr>
          </a:p>
        </p:txBody>
      </p:sp>
    </p:spTree>
    <p:extLst>
      <p:ext uri="{BB962C8B-B14F-4D97-AF65-F5344CB8AC3E}">
        <p14:creationId xmlns:p14="http://schemas.microsoft.com/office/powerpoint/2010/main" val="72509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S PGothic" pitchFamily="34" charset="-128"/>
              <a:cs typeface="+mn-cs"/>
            </a:endParaRPr>
          </a:p>
          <a:p>
            <a:r>
              <a:rPr lang="en-AU" sz="1200" kern="1200" dirty="0">
                <a:solidFill>
                  <a:schemeClr val="tx1"/>
                </a:solidFill>
                <a:effectLst/>
                <a:latin typeface="+mn-lt"/>
                <a:ea typeface="MS PGothic" pitchFamily="34" charset="-128"/>
                <a:cs typeface="+mn-cs"/>
              </a:rPr>
              <a:t>In 2016 MMRA and VicRoads held a VRU Safety Around Construction Trucks Forum.  At the forum the 100+ delegates from Victorian government agencies, regulators and industry identified that current truck route planning practices do not consider the impact of trucks upon pedestrians and cyclists who share the road network.</a:t>
            </a:r>
          </a:p>
          <a:p>
            <a:endParaRPr lang="en-AU" sz="1200" kern="1200" dirty="0">
              <a:solidFill>
                <a:schemeClr val="tx1"/>
              </a:solidFill>
              <a:effectLst/>
              <a:latin typeface="+mn-lt"/>
              <a:ea typeface="MS PGothic" pitchFamily="34" charset="-128"/>
              <a:cs typeface="+mn-cs"/>
            </a:endParaRPr>
          </a:p>
          <a:p>
            <a:r>
              <a:rPr lang="en-AU" sz="1200" kern="1200" dirty="0">
                <a:solidFill>
                  <a:schemeClr val="tx1"/>
                </a:solidFill>
                <a:effectLst/>
                <a:latin typeface="+mn-lt"/>
                <a:ea typeface="MS PGothic" pitchFamily="34" charset="-128"/>
                <a:cs typeface="+mn-cs"/>
              </a:rPr>
              <a:t>However, us Melbournians are not alone.  In response to a high number of cyclists fatalities involving heavy vehicles in London. TFL commissioned a review of the construction sector’s transport activities.</a:t>
            </a:r>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solidFill>
                  <a:prstClr val="black"/>
                </a:solidFill>
              </a:rPr>
              <a:pPr/>
              <a:t>3</a:t>
            </a:fld>
            <a:endParaRPr lang="en-US" altLang="en-US">
              <a:solidFill>
                <a:prstClr val="black"/>
              </a:solidFill>
            </a:endParaRPr>
          </a:p>
        </p:txBody>
      </p:sp>
    </p:spTree>
    <p:extLst>
      <p:ext uri="{BB962C8B-B14F-4D97-AF65-F5344CB8AC3E}">
        <p14:creationId xmlns:p14="http://schemas.microsoft.com/office/powerpoint/2010/main" val="2997626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AU" sz="1200" i="1" kern="1200" dirty="0">
                <a:solidFill>
                  <a:schemeClr val="tx1"/>
                </a:solidFill>
                <a:effectLst/>
                <a:latin typeface="+mn-lt"/>
                <a:ea typeface="MS PGothic" pitchFamily="34" charset="-128"/>
                <a:cs typeface="+mn-cs"/>
              </a:rPr>
              <a:t>Significant findings of this review include:</a:t>
            </a:r>
          </a:p>
          <a:p>
            <a:pPr marL="171450" lvl="0" indent="-171450">
              <a:buFont typeface="Arial" panose="020B0604020202020204" pitchFamily="34" charset="0"/>
              <a:buChar char="•"/>
            </a:pPr>
            <a:r>
              <a:rPr lang="en-AU" sz="1200" i="1" kern="1200" dirty="0">
                <a:solidFill>
                  <a:schemeClr val="tx1"/>
                </a:solidFill>
                <a:effectLst/>
                <a:latin typeface="+mn-lt"/>
                <a:ea typeface="MS PGothic" pitchFamily="34" charset="-128"/>
                <a:cs typeface="+mn-cs"/>
              </a:rPr>
              <a:t>“Road risks is viewed as less important than general health and safety risk”</a:t>
            </a:r>
          </a:p>
          <a:p>
            <a:pPr marL="171450" lvl="0" indent="-171450">
              <a:buFont typeface="Arial" panose="020B0604020202020204" pitchFamily="34" charset="0"/>
              <a:buChar char="•"/>
            </a:pPr>
            <a:r>
              <a:rPr lang="en-AU" sz="1200" i="1" kern="1200" dirty="0">
                <a:solidFill>
                  <a:schemeClr val="tx1"/>
                </a:solidFill>
                <a:effectLst/>
                <a:latin typeface="+mn-lt"/>
                <a:ea typeface="MS PGothic" pitchFamily="34" charset="-128"/>
                <a:cs typeface="+mn-cs"/>
              </a:rPr>
              <a:t>“There is a lack of ownership of road risk by clients and principal contractors in the construction industry”;</a:t>
            </a:r>
            <a:endParaRPr lang="en-AU" sz="1200" kern="1200" dirty="0">
              <a:solidFill>
                <a:schemeClr val="tx1"/>
              </a:solidFill>
              <a:effectLst/>
              <a:latin typeface="+mn-lt"/>
              <a:ea typeface="MS PGothic" pitchFamily="34" charset="-128"/>
              <a:cs typeface="+mn-cs"/>
            </a:endParaRPr>
          </a:p>
          <a:p>
            <a:pPr marL="171450" lvl="0" indent="-171450">
              <a:buFont typeface="Arial" panose="020B0604020202020204" pitchFamily="34" charset="0"/>
              <a:buChar char="•"/>
            </a:pPr>
            <a:r>
              <a:rPr lang="en-AU" sz="1200" i="1" kern="1200" dirty="0">
                <a:solidFill>
                  <a:schemeClr val="tx1"/>
                </a:solidFill>
                <a:effectLst/>
                <a:latin typeface="+mn-lt"/>
                <a:ea typeface="MS PGothic" pitchFamily="34" charset="-128"/>
                <a:cs typeface="+mn-cs"/>
              </a:rPr>
              <a:t>“Evidence suggest that there is a lack of awareness about road risk in the construction industry”;</a:t>
            </a:r>
            <a:endParaRPr lang="en-AU" sz="1200" kern="1200" dirty="0">
              <a:solidFill>
                <a:schemeClr val="tx1"/>
              </a:solidFill>
              <a:effectLst/>
              <a:latin typeface="+mn-lt"/>
              <a:ea typeface="MS PGothic" pitchFamily="34" charset="-128"/>
              <a:cs typeface="+mn-cs"/>
            </a:endParaRPr>
          </a:p>
          <a:p>
            <a:pPr marL="171450" lvl="0" indent="-171450">
              <a:buFont typeface="Arial" panose="020B0604020202020204" pitchFamily="34" charset="0"/>
              <a:buChar char="•"/>
            </a:pPr>
            <a:r>
              <a:rPr lang="en-AU" sz="1200" i="1" kern="1200" dirty="0">
                <a:solidFill>
                  <a:schemeClr val="tx1"/>
                </a:solidFill>
                <a:effectLst/>
                <a:latin typeface="+mn-lt"/>
                <a:ea typeface="MS PGothic" pitchFamily="34" charset="-128"/>
                <a:cs typeface="+mn-cs"/>
              </a:rPr>
              <a:t>“Route planning to avoid interactions with cyclists is especially difficult on construction projects due to the transitory nature of sites”</a:t>
            </a:r>
            <a:endParaRPr lang="en-AU" sz="1200" kern="1200" dirty="0">
              <a:solidFill>
                <a:schemeClr val="tx1"/>
              </a:solidFill>
              <a:effectLst/>
              <a:latin typeface="+mn-lt"/>
              <a:ea typeface="MS PGothic" pitchFamily="34" charset="-128"/>
              <a:cs typeface="+mn-cs"/>
            </a:endParaRPr>
          </a:p>
          <a:p>
            <a:endParaRPr lang="en-AU" sz="1200" kern="1200" dirty="0">
              <a:solidFill>
                <a:schemeClr val="tx1"/>
              </a:solidFill>
              <a:effectLst/>
              <a:latin typeface="+mn-lt"/>
              <a:ea typeface="MS PGothic" pitchFamily="34" charset="-128"/>
              <a:cs typeface="+mn-cs"/>
            </a:endParaRPr>
          </a:p>
          <a:p>
            <a:r>
              <a:rPr lang="en-AU" sz="1200" kern="1200" dirty="0">
                <a:solidFill>
                  <a:schemeClr val="tx1"/>
                </a:solidFill>
                <a:effectLst/>
                <a:latin typeface="+mn-lt"/>
                <a:ea typeface="MS PGothic" pitchFamily="34" charset="-128"/>
                <a:cs typeface="+mn-cs"/>
              </a:rPr>
              <a:t>Based on the review , TFL developed the Construction Logistics &amp; Community Safety CLOCS  program.  Which I will come back too in a moment.</a:t>
            </a:r>
          </a:p>
          <a:p>
            <a:endParaRPr lang="en-AU" sz="1200" kern="1200" dirty="0">
              <a:solidFill>
                <a:schemeClr val="tx1"/>
              </a:solidFill>
              <a:effectLst/>
              <a:latin typeface="+mn-lt"/>
              <a:ea typeface="MS PGothic" pitchFamily="34" charset="-128"/>
              <a:cs typeface="+mn-cs"/>
            </a:endParaRPr>
          </a:p>
          <a:p>
            <a:pPr lvl="0"/>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4</a:t>
            </a:fld>
            <a:endParaRPr lang="en-US" altLang="en-US" dirty="0"/>
          </a:p>
        </p:txBody>
      </p:sp>
    </p:spTree>
    <p:extLst>
      <p:ext uri="{BB962C8B-B14F-4D97-AF65-F5344CB8AC3E}">
        <p14:creationId xmlns:p14="http://schemas.microsoft.com/office/powerpoint/2010/main" val="429228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return to the situation in Australia.</a:t>
            </a:r>
          </a:p>
          <a:p>
            <a:r>
              <a:rPr lang="en-AU" dirty="0"/>
              <a:t>In VIC and the other states and territories a 19m articulated truck or truck and trailer can travel along any road, arterial or local unless that road is subject to a load limit.  As a result the industry will select the quickest route to and from a site, limited only by physical or geometric constraints along the road, information easily found on the heavy vehicle network maps published by each states road authority.</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5</a:t>
            </a:fld>
            <a:endParaRPr lang="en-US" altLang="en-US" dirty="0"/>
          </a:p>
        </p:txBody>
      </p:sp>
    </p:spTree>
    <p:extLst>
      <p:ext uri="{BB962C8B-B14F-4D97-AF65-F5344CB8AC3E}">
        <p14:creationId xmlns:p14="http://schemas.microsoft.com/office/powerpoint/2010/main" val="176640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S PGothic" pitchFamily="34" charset="-128"/>
                <a:cs typeface="+mn-cs"/>
              </a:rPr>
              <a:t>Here is an example of a B-double gazetted road map for Melbourne CBD.  The green line indicates an approved B-double route and a red line B-double banned route.</a:t>
            </a:r>
          </a:p>
          <a:p>
            <a:endParaRPr lang="en-AU" sz="1200" kern="1200" dirty="0">
              <a:solidFill>
                <a:schemeClr val="tx1"/>
              </a:solidFill>
              <a:effectLst/>
              <a:latin typeface="+mn-lt"/>
              <a:ea typeface="MS PGothic" pitchFamily="34" charset="-128"/>
              <a:cs typeface="+mn-cs"/>
            </a:endParaRPr>
          </a:p>
          <a:p>
            <a:r>
              <a:rPr lang="en-AU" sz="1200" kern="1200" dirty="0">
                <a:solidFill>
                  <a:schemeClr val="tx1"/>
                </a:solidFill>
                <a:effectLst/>
                <a:latin typeface="+mn-lt"/>
                <a:ea typeface="MS PGothic" pitchFamily="34" charset="-128"/>
                <a:cs typeface="+mn-cs"/>
              </a:rPr>
              <a:t>Lets assumes our worksite is located in the middle of the Melbourne CBD. The green B-double approved routes may give us an indication of suitable route for a 19m truck and dog haulage route to and from our site.</a:t>
            </a:r>
          </a:p>
          <a:p>
            <a:pPr marL="228600" indent="-228600">
              <a:buAutoNum type="arabicPeriod"/>
            </a:pPr>
            <a:r>
              <a:rPr lang="en-AU" sz="1200" kern="1200" dirty="0">
                <a:solidFill>
                  <a:schemeClr val="tx1"/>
                </a:solidFill>
                <a:effectLst/>
                <a:latin typeface="+mn-lt"/>
                <a:ea typeface="MS PGothic" pitchFamily="34" charset="-128"/>
                <a:cs typeface="+mn-cs"/>
              </a:rPr>
              <a:t>St Kilda Rd an approved B-double route. This route also carries on of the highest cyclists volumes in Australia.</a:t>
            </a:r>
          </a:p>
          <a:p>
            <a:pPr marL="228600" indent="-228600">
              <a:buAutoNum type="arabicPeriod"/>
            </a:pPr>
            <a:r>
              <a:rPr lang="en-AU" sz="1200" kern="1200" dirty="0">
                <a:solidFill>
                  <a:schemeClr val="tx1"/>
                </a:solidFill>
                <a:effectLst/>
                <a:latin typeface="+mn-lt"/>
                <a:ea typeface="MS PGothic" pitchFamily="34" charset="-128"/>
                <a:cs typeface="+mn-cs"/>
              </a:rPr>
              <a:t>Flemington Rd passes along side a major medical precinct containing the Children's Hospital, Royal Women's Hospital and Victorian Comprehensive Cancer Centre.. The road is also serviced by a tram route creating high pedestrian volumes at many of the crossings</a:t>
            </a:r>
          </a:p>
          <a:p>
            <a:pPr marL="228600" indent="-228600">
              <a:buAutoNum type="arabicPeriod"/>
            </a:pPr>
            <a:r>
              <a:rPr lang="en-AU" sz="1200" kern="1200" dirty="0">
                <a:solidFill>
                  <a:schemeClr val="tx1"/>
                </a:solidFill>
                <a:effectLst/>
                <a:latin typeface="+mn-lt"/>
                <a:ea typeface="MS PGothic" pitchFamily="34" charset="-128"/>
                <a:cs typeface="+mn-cs"/>
              </a:rPr>
              <a:t>Royal </a:t>
            </a:r>
            <a:r>
              <a:rPr lang="en-AU" sz="1200" kern="1200" dirty="0" err="1">
                <a:solidFill>
                  <a:schemeClr val="tx1"/>
                </a:solidFill>
                <a:effectLst/>
                <a:latin typeface="+mn-lt"/>
                <a:ea typeface="MS PGothic" pitchFamily="34" charset="-128"/>
                <a:cs typeface="+mn-cs"/>
              </a:rPr>
              <a:t>Pde</a:t>
            </a:r>
            <a:r>
              <a:rPr lang="en-AU" sz="1200" kern="1200" dirty="0">
                <a:solidFill>
                  <a:schemeClr val="tx1"/>
                </a:solidFill>
                <a:effectLst/>
                <a:latin typeface="+mn-lt"/>
                <a:ea typeface="MS PGothic" pitchFamily="34" charset="-128"/>
                <a:cs typeface="+mn-cs"/>
              </a:rPr>
              <a:t> passes between the medical precinct and Melbourne University. Is serviced by trams and has a busy on road bicycle lane.</a:t>
            </a:r>
          </a:p>
          <a:p>
            <a:pPr marL="228600" indent="-228600">
              <a:buAutoNum type="arabicPeriod"/>
            </a:pPr>
            <a:endParaRPr lang="en-AU" sz="1200" kern="1200" dirty="0">
              <a:solidFill>
                <a:schemeClr val="tx1"/>
              </a:solidFill>
              <a:effectLst/>
              <a:latin typeface="+mn-lt"/>
              <a:ea typeface="MS PGothic" pitchFamily="34" charset="-128"/>
              <a:cs typeface="+mn-cs"/>
            </a:endParaRPr>
          </a:p>
          <a:p>
            <a:pPr marL="0" indent="0">
              <a:buNone/>
            </a:pPr>
            <a:r>
              <a:rPr lang="en-AU" sz="1200" kern="1200" dirty="0">
                <a:solidFill>
                  <a:schemeClr val="tx1"/>
                </a:solidFill>
                <a:effectLst/>
                <a:latin typeface="+mn-lt"/>
                <a:ea typeface="MS PGothic" pitchFamily="34" charset="-128"/>
                <a:cs typeface="+mn-cs"/>
              </a:rPr>
              <a:t>These examples demonstrate that even if a road is considered geometrically suitable there may be other risks </a:t>
            </a:r>
            <a:r>
              <a:rPr lang="en-AU" sz="1200" kern="1200" dirty="0" err="1">
                <a:solidFill>
                  <a:schemeClr val="tx1"/>
                </a:solidFill>
                <a:effectLst/>
                <a:latin typeface="+mn-lt"/>
                <a:ea typeface="MS PGothic" pitchFamily="34" charset="-128"/>
                <a:cs typeface="+mn-cs"/>
              </a:rPr>
              <a:t>enroute</a:t>
            </a:r>
            <a:r>
              <a:rPr lang="en-AU" sz="1200" kern="1200" dirty="0">
                <a:solidFill>
                  <a:schemeClr val="tx1"/>
                </a:solidFill>
                <a:effectLst/>
                <a:latin typeface="+mn-lt"/>
                <a:ea typeface="MS PGothic" pitchFamily="34" charset="-128"/>
                <a:cs typeface="+mn-cs"/>
              </a:rPr>
              <a:t> that need to be considered.</a:t>
            </a:r>
          </a:p>
          <a:p>
            <a:pPr marL="0" indent="0">
              <a:buNone/>
            </a:pPr>
            <a:endParaRPr lang="en-AU" sz="1200" kern="1200" dirty="0">
              <a:solidFill>
                <a:schemeClr val="tx1"/>
              </a:solidFill>
              <a:effectLst/>
              <a:latin typeface="+mn-lt"/>
              <a:ea typeface="MS PGothic" pitchFamily="34" charset="-128"/>
              <a:cs typeface="+mn-cs"/>
            </a:endParaRPr>
          </a:p>
          <a:p>
            <a:pPr marL="0" indent="0">
              <a:buNone/>
            </a:pPr>
            <a:r>
              <a:rPr lang="en-AU" sz="1200" kern="1200" dirty="0">
                <a:solidFill>
                  <a:schemeClr val="tx1"/>
                </a:solidFill>
                <a:effectLst/>
                <a:latin typeface="+mn-lt"/>
                <a:ea typeface="MS PGothic" pitchFamily="34" charset="-128"/>
                <a:cs typeface="+mn-cs"/>
              </a:rPr>
              <a:t>So how can we identify truck routes that won’t conflict with VRU’s?  In my experience in a location like Melbourne CBD it is impossible, But we can identify the risks to VRU along the routes.</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6</a:t>
            </a:fld>
            <a:endParaRPr lang="en-US" altLang="en-US" dirty="0"/>
          </a:p>
        </p:txBody>
      </p:sp>
    </p:spTree>
    <p:extLst>
      <p:ext uri="{BB962C8B-B14F-4D97-AF65-F5344CB8AC3E}">
        <p14:creationId xmlns:p14="http://schemas.microsoft.com/office/powerpoint/2010/main" val="3729545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S PGothic" pitchFamily="34" charset="-128"/>
                <a:cs typeface="+mn-cs"/>
              </a:rPr>
              <a:t>This is where I would like to return to the TFL CLOCS program.  CLOCS traffic routing requirement includes a “construction client shall ensure that a </a:t>
            </a:r>
            <a:r>
              <a:rPr lang="en-AU" sz="1200" b="1" kern="1200" dirty="0">
                <a:solidFill>
                  <a:schemeClr val="tx1"/>
                </a:solidFill>
                <a:effectLst/>
                <a:latin typeface="+mn-lt"/>
                <a:ea typeface="MS PGothic" pitchFamily="34" charset="-128"/>
                <a:cs typeface="+mn-cs"/>
              </a:rPr>
              <a:t>suitable risks assessed </a:t>
            </a:r>
            <a:r>
              <a:rPr lang="en-AU" sz="1200" kern="1200" dirty="0">
                <a:solidFill>
                  <a:schemeClr val="tx1"/>
                </a:solidFill>
                <a:effectLst/>
                <a:latin typeface="+mn-lt"/>
                <a:ea typeface="MS PGothic" pitchFamily="34" charset="-128"/>
                <a:cs typeface="+mn-cs"/>
              </a:rPr>
              <a:t>vehicle route to the site is specified and communicated to all drivers”</a:t>
            </a:r>
          </a:p>
          <a:p>
            <a:endParaRPr lang="en-AU" sz="1200" kern="1200" dirty="0">
              <a:solidFill>
                <a:schemeClr val="tx1"/>
              </a:solidFill>
              <a:effectLst/>
              <a:latin typeface="+mn-lt"/>
              <a:ea typeface="MS PGothic" pitchFamily="34" charset="-128"/>
              <a:cs typeface="+mn-cs"/>
            </a:endParaRPr>
          </a:p>
          <a:p>
            <a:pPr lvl="0"/>
            <a:r>
              <a:rPr lang="en-AU" dirty="0"/>
              <a:t>The MTP alongside Sydney Metro Rail Project have teamed up with TFL to support the development of an Australian Version of CLOCS.</a:t>
            </a:r>
          </a:p>
          <a:p>
            <a:pPr lvl="0"/>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7</a:t>
            </a:fld>
            <a:endParaRPr lang="en-US" altLang="en-US" dirty="0"/>
          </a:p>
        </p:txBody>
      </p:sp>
    </p:spTree>
    <p:extLst>
      <p:ext uri="{BB962C8B-B14F-4D97-AF65-F5344CB8AC3E}">
        <p14:creationId xmlns:p14="http://schemas.microsoft.com/office/powerpoint/2010/main" val="206491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support this our working group has developed HIRA – The Human Impact Route Assessment Process.</a:t>
            </a:r>
          </a:p>
          <a:p>
            <a:endParaRPr lang="en-AU" dirty="0"/>
          </a:p>
          <a:p>
            <a:r>
              <a:rPr lang="en-AU" dirty="0"/>
              <a:t>HIRA is a collaborative decision support process to evaluate potential truck routes through our cities with a focus on VRU.</a:t>
            </a:r>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8</a:t>
            </a:fld>
            <a:endParaRPr lang="en-US" altLang="en-US" dirty="0"/>
          </a:p>
        </p:txBody>
      </p:sp>
    </p:spTree>
    <p:extLst>
      <p:ext uri="{BB962C8B-B14F-4D97-AF65-F5344CB8AC3E}">
        <p14:creationId xmlns:p14="http://schemas.microsoft.com/office/powerpoint/2010/main" val="954337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HIRA draws on the collective knowledge of local experts from Council, road authorities, the contractor and developer. </a:t>
            </a:r>
          </a:p>
          <a:p>
            <a:r>
              <a:rPr lang="en-AU" dirty="0"/>
              <a:t>Together these people use the HIRA tool, currently a weighted scoring rubric,  to rate various elements within each of the four attribute areas.</a:t>
            </a:r>
          </a:p>
          <a:p>
            <a:endParaRPr lang="en-AU" dirty="0"/>
          </a:p>
          <a:p>
            <a:endParaRPr lang="en-AU" dirty="0"/>
          </a:p>
        </p:txBody>
      </p:sp>
      <p:sp>
        <p:nvSpPr>
          <p:cNvPr id="4" name="Slide Number Placeholder 3"/>
          <p:cNvSpPr>
            <a:spLocks noGrp="1"/>
          </p:cNvSpPr>
          <p:nvPr>
            <p:ph type="sldNum" sz="quarter" idx="10"/>
          </p:nvPr>
        </p:nvSpPr>
        <p:spPr/>
        <p:txBody>
          <a:bodyPr/>
          <a:lstStyle/>
          <a:p>
            <a:fld id="{827713AB-B17B-462A-8C3E-3BD409D9A9AC}" type="slidenum">
              <a:rPr lang="en-US" altLang="en-US" smtClean="0"/>
              <a:pPr/>
              <a:t>9</a:t>
            </a:fld>
            <a:endParaRPr lang="en-US" altLang="en-US" dirty="0"/>
          </a:p>
        </p:txBody>
      </p:sp>
    </p:spTree>
    <p:extLst>
      <p:ext uri="{BB962C8B-B14F-4D97-AF65-F5344CB8AC3E}">
        <p14:creationId xmlns:p14="http://schemas.microsoft.com/office/powerpoint/2010/main" val="2355723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age 1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6" y="0"/>
            <a:ext cx="9135879" cy="5143499"/>
          </a:xfrm>
          <a:prstGeom prst="rect">
            <a:avLst/>
          </a:prstGeom>
        </p:spPr>
      </p:pic>
      <p:sp>
        <p:nvSpPr>
          <p:cNvPr id="10" name="Text Placeholder 15"/>
          <p:cNvSpPr>
            <a:spLocks noGrp="1"/>
          </p:cNvSpPr>
          <p:nvPr>
            <p:ph type="body" sz="quarter" idx="15"/>
          </p:nvPr>
        </p:nvSpPr>
        <p:spPr>
          <a:xfrm>
            <a:off x="1595585" y="2471355"/>
            <a:ext cx="6076670" cy="282129"/>
          </a:xfrm>
          <a:prstGeom prst="rect">
            <a:avLst/>
          </a:prstGeom>
        </p:spPr>
        <p:txBody>
          <a:bodyPr lIns="0" tIns="0" rIns="0" bIns="0">
            <a:spAutoFit/>
          </a:bodyPr>
          <a:lstStyle>
            <a:lvl1pPr>
              <a:lnSpc>
                <a:spcPts val="2200"/>
              </a:lnSpc>
              <a:defRPr sz="1800" b="0" cap="all" spc="0" baseline="0">
                <a:solidFill>
                  <a:srgbClr val="00BBD5"/>
                </a:solidFill>
              </a:defRPr>
            </a:lvl1pPr>
          </a:lstStyle>
          <a:p>
            <a:pPr lvl="0"/>
            <a:r>
              <a:rPr lang="en-AU" dirty="0"/>
              <a:t>Click to edit Master text styles</a:t>
            </a:r>
          </a:p>
        </p:txBody>
      </p:sp>
      <p:sp>
        <p:nvSpPr>
          <p:cNvPr id="4" name="Text Placeholder 3"/>
          <p:cNvSpPr>
            <a:spLocks noGrp="1"/>
          </p:cNvSpPr>
          <p:nvPr>
            <p:ph type="body" sz="quarter" idx="16"/>
          </p:nvPr>
        </p:nvSpPr>
        <p:spPr>
          <a:xfrm>
            <a:off x="1595586" y="2874460"/>
            <a:ext cx="3700463" cy="467915"/>
          </a:xfrm>
          <a:prstGeom prst="rect">
            <a:avLst/>
          </a:prstGeom>
        </p:spPr>
        <p:txBody>
          <a:bodyPr lIns="0" tIns="0" rIns="0" bIns="0">
            <a:noAutofit/>
          </a:bodyPr>
          <a:lstStyle>
            <a:lvl1pPr>
              <a:lnSpc>
                <a:spcPts val="1400"/>
              </a:lnSpc>
              <a:defRPr sz="1200" cap="all" baseline="0">
                <a:solidFill>
                  <a:srgbClr val="797979"/>
                </a:solidFill>
              </a:defRPr>
            </a:lvl1pPr>
          </a:lstStyle>
          <a:p>
            <a:pPr lvl="0"/>
            <a:r>
              <a:rPr lang="en-AU" dirty="0"/>
              <a:t>Click to edit Master text styles</a:t>
            </a:r>
          </a:p>
        </p:txBody>
      </p:sp>
    </p:spTree>
    <p:extLst>
      <p:ext uri="{BB962C8B-B14F-4D97-AF65-F5344CB8AC3E}">
        <p14:creationId xmlns:p14="http://schemas.microsoft.com/office/powerpoint/2010/main" val="1635434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 Maps &amp; Diagram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7" y="1"/>
            <a:ext cx="9135879" cy="5143499"/>
          </a:xfrm>
          <a:prstGeom prst="rect">
            <a:avLst/>
          </a:prstGeom>
        </p:spPr>
      </p:pic>
      <p:sp>
        <p:nvSpPr>
          <p:cNvPr id="17" name="Text Placeholder 15"/>
          <p:cNvSpPr>
            <a:spLocks noGrp="1"/>
          </p:cNvSpPr>
          <p:nvPr>
            <p:ph type="body" sz="quarter" idx="15" hasCustomPrompt="1"/>
          </p:nvPr>
        </p:nvSpPr>
        <p:spPr>
          <a:xfrm>
            <a:off x="1875281" y="249123"/>
            <a:ext cx="5006211" cy="269873"/>
          </a:xfrm>
          <a:prstGeom prst="rect">
            <a:avLst/>
          </a:prstGeom>
        </p:spPr>
        <p:txBody>
          <a:bodyPr lIns="0" tIns="0" rIns="0" bIns="0">
            <a:noAutofit/>
          </a:bodyPr>
          <a:lstStyle>
            <a:lvl1pPr>
              <a:defRPr sz="2800" b="1" i="0" cap="all" baseline="0">
                <a:solidFill>
                  <a:srgbClr val="00BBD5"/>
                </a:solidFill>
              </a:defRPr>
            </a:lvl1pPr>
          </a:lstStyle>
          <a:p>
            <a:pPr lvl="0"/>
            <a:r>
              <a:rPr lang="en-US" dirty="0"/>
              <a:t>CLICK TO ADD TEXT</a:t>
            </a:r>
          </a:p>
        </p:txBody>
      </p:sp>
      <p:sp>
        <p:nvSpPr>
          <p:cNvPr id="7" name="TextBox 6"/>
          <p:cNvSpPr txBox="1"/>
          <p:nvPr userDrawn="1"/>
        </p:nvSpPr>
        <p:spPr>
          <a:xfrm>
            <a:off x="1574466" y="1550242"/>
            <a:ext cx="3469875" cy="451406"/>
          </a:xfrm>
          <a:prstGeom prst="rect">
            <a:avLst/>
          </a:prstGeom>
        </p:spPr>
        <p:txBody>
          <a:bodyPr wrap="square" rtlCol="0">
            <a:spAutoFit/>
          </a:bodyPr>
          <a:lstStyle/>
          <a:p>
            <a:pPr>
              <a:lnSpc>
                <a:spcPts val="2800"/>
              </a:lnSpc>
            </a:pPr>
            <a:endParaRPr lang="en-US" sz="2800" dirty="0">
              <a:solidFill>
                <a:srgbClr val="00BBD5"/>
              </a:solidFill>
            </a:endParaRPr>
          </a:p>
        </p:txBody>
      </p:sp>
      <p:sp>
        <p:nvSpPr>
          <p:cNvPr id="9" name="Picture Placeholder 8"/>
          <p:cNvSpPr>
            <a:spLocks noGrp="1"/>
          </p:cNvSpPr>
          <p:nvPr>
            <p:ph type="pic" sz="quarter" idx="16"/>
          </p:nvPr>
        </p:nvSpPr>
        <p:spPr>
          <a:xfrm>
            <a:off x="290741" y="854076"/>
            <a:ext cx="8562523" cy="3984625"/>
          </a:xfrm>
          <a:prstGeom prst="rect">
            <a:avLst/>
          </a:prstGeom>
          <a:ln w="3175">
            <a:solidFill>
              <a:schemeClr val="tx1"/>
            </a:solidFill>
          </a:ln>
        </p:spPr>
        <p:txBody>
          <a:bodyPr/>
          <a:lstStyle/>
          <a:p>
            <a:endParaRPr lang="en-US"/>
          </a:p>
        </p:txBody>
      </p:sp>
    </p:spTree>
    <p:extLst>
      <p:ext uri="{BB962C8B-B14F-4D97-AF65-F5344CB8AC3E}">
        <p14:creationId xmlns:p14="http://schemas.microsoft.com/office/powerpoint/2010/main" val="791916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74139" y="476251"/>
            <a:ext cx="8212663" cy="823913"/>
          </a:xfrm>
          <a:prstGeom prst="rect">
            <a:avLst/>
          </a:prstGeom>
        </p:spPr>
        <p:txBody>
          <a:bodyPr/>
          <a:lstStyle>
            <a:lvl1pPr>
              <a:lnSpc>
                <a:spcPts val="2800"/>
              </a:lnSpc>
              <a:defRPr sz="2800">
                <a:solidFill>
                  <a:srgbClr val="00BBD5"/>
                </a:solidFill>
              </a:defRPr>
            </a:lvl1pPr>
          </a:lstStyle>
          <a:p>
            <a:r>
              <a:rPr lang="en-AU" dirty="0"/>
              <a:t>Click to edit Master</a:t>
            </a:r>
            <a:br>
              <a:rPr lang="en-AU" dirty="0"/>
            </a:br>
            <a:r>
              <a:rPr lang="en-AU" dirty="0"/>
              <a:t>title style</a:t>
            </a:r>
            <a:endParaRPr lang="en-US" dirty="0"/>
          </a:p>
        </p:txBody>
      </p:sp>
      <p:sp>
        <p:nvSpPr>
          <p:cNvPr id="3" name="Rectangle 2"/>
          <p:cNvSpPr/>
          <p:nvPr userDrawn="1"/>
        </p:nvSpPr>
        <p:spPr>
          <a:xfrm>
            <a:off x="-1" y="440653"/>
            <a:ext cx="372534" cy="782585"/>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Picture Placeholder 4"/>
          <p:cNvSpPr>
            <a:spLocks noGrp="1"/>
          </p:cNvSpPr>
          <p:nvPr>
            <p:ph type="pic" sz="quarter" idx="10"/>
          </p:nvPr>
        </p:nvSpPr>
        <p:spPr>
          <a:xfrm>
            <a:off x="474665" y="1531938"/>
            <a:ext cx="8212137" cy="3421062"/>
          </a:xfrm>
          <a:prstGeom prst="rect">
            <a:avLst/>
          </a:prstGeom>
        </p:spPr>
        <p:txBody>
          <a:bodyPr/>
          <a:lstStyle/>
          <a:p>
            <a:endParaRPr lang="en-US"/>
          </a:p>
        </p:txBody>
      </p:sp>
    </p:spTree>
    <p:extLst>
      <p:ext uri="{BB962C8B-B14F-4D97-AF65-F5344CB8AC3E}">
        <p14:creationId xmlns:p14="http://schemas.microsoft.com/office/powerpoint/2010/main" val="305682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0-#ppt_w/2"/>
                                          </p:val>
                                        </p:tav>
                                        <p:tav tm="100000">
                                          <p:val>
                                            <p:strVal val="#ppt_x"/>
                                          </p:val>
                                        </p:tav>
                                      </p:tavLst>
                                    </p:anim>
                                    <p:anim calcmode="lin" valueType="num">
                                      <p:cBhvr additive="base">
                                        <p:cTn id="8" dur="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 Maps &amp; Diagram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5" y="0"/>
            <a:ext cx="9135879" cy="5143499"/>
          </a:xfrm>
          <a:prstGeom prst="rect">
            <a:avLst/>
          </a:prstGeom>
        </p:spPr>
      </p:pic>
      <p:sp>
        <p:nvSpPr>
          <p:cNvPr id="17" name="Text Placeholder 15"/>
          <p:cNvSpPr>
            <a:spLocks noGrp="1"/>
          </p:cNvSpPr>
          <p:nvPr>
            <p:ph type="body" sz="quarter" idx="15" hasCustomPrompt="1"/>
          </p:nvPr>
        </p:nvSpPr>
        <p:spPr>
          <a:xfrm>
            <a:off x="1875279" y="249122"/>
            <a:ext cx="6977983" cy="269873"/>
          </a:xfrm>
          <a:prstGeom prst="rect">
            <a:avLst/>
          </a:prstGeom>
        </p:spPr>
        <p:txBody>
          <a:bodyPr lIns="0" tIns="0" rIns="0" bIns="0">
            <a:noAutofit/>
          </a:bodyPr>
          <a:lstStyle>
            <a:lvl1pPr>
              <a:defRPr sz="2800" b="1" i="0" cap="all" baseline="0">
                <a:solidFill>
                  <a:srgbClr val="00BBD5"/>
                </a:solidFill>
              </a:defRPr>
            </a:lvl1pPr>
          </a:lstStyle>
          <a:p>
            <a:pPr lvl="0"/>
            <a:r>
              <a:rPr lang="en-US" dirty="0"/>
              <a:t>CLICK TO ADD TEXT</a:t>
            </a:r>
          </a:p>
        </p:txBody>
      </p:sp>
      <p:sp>
        <p:nvSpPr>
          <p:cNvPr id="7" name="TextBox 6"/>
          <p:cNvSpPr txBox="1"/>
          <p:nvPr userDrawn="1"/>
        </p:nvSpPr>
        <p:spPr>
          <a:xfrm>
            <a:off x="1574464" y="1550241"/>
            <a:ext cx="3469875" cy="1423073"/>
          </a:xfrm>
          <a:prstGeom prst="rect">
            <a:avLst/>
          </a:prstGeom>
        </p:spPr>
        <p:txBody>
          <a:bodyPr wrap="square" rtlCol="0">
            <a:spAutoFit/>
          </a:bodyPr>
          <a:lstStyle/>
          <a:p>
            <a:pPr>
              <a:lnSpc>
                <a:spcPts val="2800"/>
              </a:lnSpc>
            </a:pPr>
            <a:endParaRPr lang="en-US" sz="2800" dirty="0">
              <a:solidFill>
                <a:srgbClr val="00BBD5"/>
              </a:solidFill>
            </a:endParaRPr>
          </a:p>
        </p:txBody>
      </p:sp>
      <p:sp>
        <p:nvSpPr>
          <p:cNvPr id="9" name="Picture Placeholder 8"/>
          <p:cNvSpPr>
            <a:spLocks noGrp="1"/>
          </p:cNvSpPr>
          <p:nvPr>
            <p:ph type="pic" sz="quarter" idx="16"/>
          </p:nvPr>
        </p:nvSpPr>
        <p:spPr>
          <a:xfrm>
            <a:off x="290739" y="854075"/>
            <a:ext cx="8562523" cy="3984625"/>
          </a:xfrm>
          <a:prstGeom prst="rect">
            <a:avLst/>
          </a:prstGeom>
          <a:ln w="3175">
            <a:solidFill>
              <a:schemeClr val="tx1"/>
            </a:solidFill>
          </a:ln>
        </p:spPr>
        <p:txBody>
          <a:bodyPr/>
          <a:lstStyle/>
          <a:p>
            <a:endParaRPr lang="en-US"/>
          </a:p>
        </p:txBody>
      </p:sp>
    </p:spTree>
    <p:extLst>
      <p:ext uri="{BB962C8B-B14F-4D97-AF65-F5344CB8AC3E}">
        <p14:creationId xmlns:p14="http://schemas.microsoft.com/office/powerpoint/2010/main" val="29299437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p:cNvSpPr>
          <p:nvPr>
            <p:ph sz="quarter" idx="10"/>
          </p:nvPr>
        </p:nvSpPr>
        <p:spPr>
          <a:xfrm>
            <a:off x="474137" y="1531208"/>
            <a:ext cx="2430463" cy="1031875"/>
          </a:xfrm>
          <a:prstGeom prst="rect">
            <a:avLst/>
          </a:prstGeom>
        </p:spPr>
        <p:txBody>
          <a:bodyPr/>
          <a:lstStyle>
            <a:lvl1pPr>
              <a:defRPr sz="1200"/>
            </a:lvl1pPr>
            <a:lvl2pPr>
              <a:defRPr sz="1200"/>
            </a:lvl2pPr>
            <a:lvl3pPr>
              <a:defRPr sz="1200"/>
            </a:lvl3pPr>
            <a:lvl4pPr>
              <a:defRPr sz="1200"/>
            </a:lvl4pPr>
            <a:lvl5pPr>
              <a:defRPr sz="12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9" name="Text Placeholder 18"/>
          <p:cNvSpPr>
            <a:spLocks noGrp="1"/>
          </p:cNvSpPr>
          <p:nvPr>
            <p:ph type="body" sz="quarter" idx="12"/>
          </p:nvPr>
        </p:nvSpPr>
        <p:spPr>
          <a:xfrm>
            <a:off x="474136" y="500594"/>
            <a:ext cx="7272863" cy="780804"/>
          </a:xfrm>
          <a:prstGeom prst="rect">
            <a:avLst/>
          </a:prstGeom>
        </p:spPr>
        <p:txBody>
          <a:bodyPr/>
          <a:lstStyle>
            <a:lvl1pPr>
              <a:lnSpc>
                <a:spcPts val="2800"/>
              </a:lnSpc>
              <a:spcBef>
                <a:spcPts val="0"/>
              </a:spcBef>
              <a:spcAft>
                <a:spcPts val="0"/>
              </a:spcAft>
              <a:defRPr sz="2800" b="1" i="0" cap="all" baseline="0">
                <a:solidFill>
                  <a:srgbClr val="00BBD5"/>
                </a:solidFill>
              </a:defRPr>
            </a:lvl1pPr>
          </a:lstStyle>
          <a:p>
            <a:pPr lvl="0"/>
            <a:r>
              <a:rPr lang="en-AU" dirty="0"/>
              <a:t>Click to edit Master text styles</a:t>
            </a:r>
          </a:p>
        </p:txBody>
      </p:sp>
      <p:sp>
        <p:nvSpPr>
          <p:cNvPr id="6" name="Rectangle 5"/>
          <p:cNvSpPr/>
          <p:nvPr userDrawn="1"/>
        </p:nvSpPr>
        <p:spPr>
          <a:xfrm>
            <a:off x="-1" y="440652"/>
            <a:ext cx="372534" cy="782585"/>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627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bg1">
            <a:lumMod val="85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5143500"/>
          </a:xfrm>
          <a:prstGeom prst="rect">
            <a:avLst/>
          </a:prstGeom>
        </p:spPr>
        <p:txBody>
          <a:bodyPr/>
          <a:lstStyle/>
          <a:p>
            <a:endParaRPr lang="en-US" dirty="0"/>
          </a:p>
        </p:txBody>
      </p:sp>
      <p:sp>
        <p:nvSpPr>
          <p:cNvPr id="28" name="SmartArt Placeholder 25"/>
          <p:cNvSpPr>
            <a:spLocks noGrp="1"/>
          </p:cNvSpPr>
          <p:nvPr>
            <p:ph type="dgm" sz="quarter" idx="13"/>
          </p:nvPr>
        </p:nvSpPr>
        <p:spPr>
          <a:xfrm>
            <a:off x="4877648" y="4339466"/>
            <a:ext cx="4266351" cy="527050"/>
          </a:xfrm>
          <a:prstGeom prst="rect">
            <a:avLst/>
          </a:prstGeom>
          <a:solidFill>
            <a:schemeClr val="bg1"/>
          </a:solidFill>
          <a:ln>
            <a:noFill/>
          </a:ln>
        </p:spPr>
        <p:txBody>
          <a:bodyPr/>
          <a:lstStyle>
            <a:lvl1pPr>
              <a:defRPr>
                <a:noFill/>
              </a:defRPr>
            </a:lvl1pPr>
          </a:lstStyle>
          <a:p>
            <a:endParaRPr lang="en-US" dirty="0"/>
          </a:p>
        </p:txBody>
      </p:sp>
      <p:sp>
        <p:nvSpPr>
          <p:cNvPr id="26" name="SmartArt Placeholder 25"/>
          <p:cNvSpPr>
            <a:spLocks noGrp="1"/>
          </p:cNvSpPr>
          <p:nvPr userDrawn="1">
            <p:ph type="dgm" sz="quarter" idx="12"/>
          </p:nvPr>
        </p:nvSpPr>
        <p:spPr>
          <a:xfrm>
            <a:off x="4683871" y="4339466"/>
            <a:ext cx="193778" cy="527050"/>
          </a:xfrm>
          <a:prstGeom prst="rect">
            <a:avLst/>
          </a:prstGeom>
          <a:solidFill>
            <a:srgbClr val="00BBD5"/>
          </a:solidFill>
          <a:ln>
            <a:noFill/>
          </a:ln>
        </p:spPr>
        <p:txBody>
          <a:bodyPr/>
          <a:lstStyle>
            <a:lvl1pPr>
              <a:defRPr>
                <a:noFill/>
              </a:defRPr>
            </a:lvl1pPr>
          </a:lstStyle>
          <a:p>
            <a:endParaRPr lang="en-US" dirty="0"/>
          </a:p>
        </p:txBody>
      </p:sp>
      <p:sp>
        <p:nvSpPr>
          <p:cNvPr id="16" name="Text Placeholder 15"/>
          <p:cNvSpPr>
            <a:spLocks noGrp="1"/>
          </p:cNvSpPr>
          <p:nvPr userDrawn="1">
            <p:ph type="body" sz="quarter" idx="11"/>
          </p:nvPr>
        </p:nvSpPr>
        <p:spPr>
          <a:xfrm>
            <a:off x="4947883" y="4395365"/>
            <a:ext cx="3960812" cy="400323"/>
          </a:xfrm>
          <a:prstGeom prst="rect">
            <a:avLst/>
          </a:prstGeom>
        </p:spPr>
        <p:txBody>
          <a:bodyPr lIns="36000" tIns="36000" rIns="36000" bIns="36000" anchor="ctr" anchorCtr="0"/>
          <a:lstStyle>
            <a:lvl1pPr>
              <a:defRPr sz="1600" b="1" i="0" cap="all" baseline="0"/>
            </a:lvl1pPr>
          </a:lstStyle>
          <a:p>
            <a:pPr lvl="0"/>
            <a:r>
              <a:rPr lang="en-AU" dirty="0"/>
              <a:t>Click to edit</a:t>
            </a:r>
          </a:p>
        </p:txBody>
      </p:sp>
    </p:spTree>
    <p:extLst>
      <p:ext uri="{BB962C8B-B14F-4D97-AF65-F5344CB8AC3E}">
        <p14:creationId xmlns:p14="http://schemas.microsoft.com/office/powerpoint/2010/main" val="3103644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Maps &amp; Diagram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5" y="0"/>
            <a:ext cx="9135879" cy="5143499"/>
          </a:xfrm>
          <a:prstGeom prst="rect">
            <a:avLst/>
          </a:prstGeom>
        </p:spPr>
      </p:pic>
      <p:sp>
        <p:nvSpPr>
          <p:cNvPr id="17" name="Text Placeholder 15"/>
          <p:cNvSpPr>
            <a:spLocks noGrp="1"/>
          </p:cNvSpPr>
          <p:nvPr>
            <p:ph type="body" sz="quarter" idx="15" hasCustomPrompt="1"/>
          </p:nvPr>
        </p:nvSpPr>
        <p:spPr>
          <a:xfrm>
            <a:off x="1875279" y="249122"/>
            <a:ext cx="5006211" cy="269873"/>
          </a:xfrm>
          <a:prstGeom prst="rect">
            <a:avLst/>
          </a:prstGeom>
        </p:spPr>
        <p:txBody>
          <a:bodyPr lIns="0" tIns="0" rIns="0" bIns="0">
            <a:noAutofit/>
          </a:bodyPr>
          <a:lstStyle>
            <a:lvl1pPr>
              <a:defRPr sz="2800" b="1" i="0" cap="all" baseline="0">
                <a:solidFill>
                  <a:srgbClr val="00BBD5"/>
                </a:solidFill>
              </a:defRPr>
            </a:lvl1pPr>
          </a:lstStyle>
          <a:p>
            <a:pPr lvl="0"/>
            <a:r>
              <a:rPr lang="en-US" dirty="0"/>
              <a:t>CLICK TO ADD TEXT</a:t>
            </a:r>
          </a:p>
        </p:txBody>
      </p:sp>
      <p:sp>
        <p:nvSpPr>
          <p:cNvPr id="7" name="TextBox 6"/>
          <p:cNvSpPr txBox="1"/>
          <p:nvPr userDrawn="1"/>
        </p:nvSpPr>
        <p:spPr>
          <a:xfrm>
            <a:off x="1574464" y="1550241"/>
            <a:ext cx="3469875" cy="1423073"/>
          </a:xfrm>
          <a:prstGeom prst="rect">
            <a:avLst/>
          </a:prstGeom>
        </p:spPr>
        <p:txBody>
          <a:bodyPr wrap="square" rtlCol="0">
            <a:spAutoFit/>
          </a:bodyPr>
          <a:lstStyle/>
          <a:p>
            <a:pPr>
              <a:lnSpc>
                <a:spcPts val="2800"/>
              </a:lnSpc>
            </a:pPr>
            <a:endParaRPr lang="en-US" sz="2800" dirty="0">
              <a:solidFill>
                <a:srgbClr val="00BBD5"/>
              </a:solidFill>
            </a:endParaRPr>
          </a:p>
        </p:txBody>
      </p:sp>
      <p:sp>
        <p:nvSpPr>
          <p:cNvPr id="9" name="Picture Placeholder 8"/>
          <p:cNvSpPr>
            <a:spLocks noGrp="1"/>
          </p:cNvSpPr>
          <p:nvPr>
            <p:ph type="pic" sz="quarter" idx="16"/>
          </p:nvPr>
        </p:nvSpPr>
        <p:spPr>
          <a:xfrm>
            <a:off x="290739" y="854075"/>
            <a:ext cx="8562523" cy="3984625"/>
          </a:xfrm>
          <a:prstGeom prst="rect">
            <a:avLst/>
          </a:prstGeom>
          <a:ln w="3175">
            <a:solidFill>
              <a:schemeClr val="tx1"/>
            </a:solidFill>
          </a:ln>
        </p:spPr>
        <p:txBody>
          <a:bodyPr/>
          <a:lstStyle/>
          <a:p>
            <a:endParaRPr lang="en-US" dirty="0"/>
          </a:p>
        </p:txBody>
      </p:sp>
    </p:spTree>
    <p:extLst>
      <p:ext uri="{BB962C8B-B14F-4D97-AF65-F5344CB8AC3E}">
        <p14:creationId xmlns:p14="http://schemas.microsoft.com/office/powerpoint/2010/main" val="505040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74137" y="476250"/>
            <a:ext cx="8212663" cy="823913"/>
          </a:xfrm>
          <a:prstGeom prst="rect">
            <a:avLst/>
          </a:prstGeom>
        </p:spPr>
        <p:txBody>
          <a:bodyPr/>
          <a:lstStyle>
            <a:lvl1pPr>
              <a:lnSpc>
                <a:spcPts val="2800"/>
              </a:lnSpc>
              <a:defRPr sz="2800">
                <a:solidFill>
                  <a:schemeClr val="accent5">
                    <a:lumMod val="75000"/>
                  </a:schemeClr>
                </a:solidFill>
              </a:defRPr>
            </a:lvl1pPr>
          </a:lstStyle>
          <a:p>
            <a:r>
              <a:rPr lang="en-AU" dirty="0"/>
              <a:t>Click to edit Master</a:t>
            </a:r>
            <a:br>
              <a:rPr lang="en-AU" dirty="0"/>
            </a:br>
            <a:r>
              <a:rPr lang="en-AU" dirty="0"/>
              <a:t>title style</a:t>
            </a:r>
            <a:endParaRPr lang="en-US" dirty="0"/>
          </a:p>
        </p:txBody>
      </p:sp>
      <p:sp>
        <p:nvSpPr>
          <p:cNvPr id="3" name="Rectangle 2"/>
          <p:cNvSpPr/>
          <p:nvPr userDrawn="1"/>
        </p:nvSpPr>
        <p:spPr>
          <a:xfrm>
            <a:off x="-1" y="440652"/>
            <a:ext cx="372534" cy="782585"/>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Picture Placeholder 4"/>
          <p:cNvSpPr>
            <a:spLocks noGrp="1"/>
          </p:cNvSpPr>
          <p:nvPr>
            <p:ph type="pic" sz="quarter" idx="10"/>
          </p:nvPr>
        </p:nvSpPr>
        <p:spPr>
          <a:xfrm>
            <a:off x="474663" y="1531938"/>
            <a:ext cx="8212137" cy="3421062"/>
          </a:xfrm>
          <a:prstGeom prst="rect">
            <a:avLst/>
          </a:prstGeom>
        </p:spPr>
        <p:txBody>
          <a:bodyPr/>
          <a:lstStyle/>
          <a:p>
            <a:endParaRPr lang="en-US" dirty="0"/>
          </a:p>
        </p:txBody>
      </p:sp>
    </p:spTree>
    <p:extLst>
      <p:ext uri="{BB962C8B-B14F-4D97-AF65-F5344CB8AC3E}">
        <p14:creationId xmlns:p14="http://schemas.microsoft.com/office/powerpoint/2010/main" val="279271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Slide (Page 1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08" y="1"/>
            <a:ext cx="9135879" cy="5143499"/>
          </a:xfrm>
          <a:prstGeom prst="rect">
            <a:avLst/>
          </a:prstGeom>
        </p:spPr>
      </p:pic>
      <p:sp>
        <p:nvSpPr>
          <p:cNvPr id="10" name="Text Placeholder 15"/>
          <p:cNvSpPr>
            <a:spLocks noGrp="1"/>
          </p:cNvSpPr>
          <p:nvPr>
            <p:ph type="body" sz="quarter" idx="15"/>
          </p:nvPr>
        </p:nvSpPr>
        <p:spPr>
          <a:xfrm>
            <a:off x="1595585" y="2471356"/>
            <a:ext cx="6076670" cy="282129"/>
          </a:xfrm>
          <a:prstGeom prst="rect">
            <a:avLst/>
          </a:prstGeom>
        </p:spPr>
        <p:txBody>
          <a:bodyPr lIns="0" tIns="0" rIns="0" bIns="0">
            <a:spAutoFit/>
          </a:bodyPr>
          <a:lstStyle>
            <a:lvl1pPr>
              <a:lnSpc>
                <a:spcPts val="2200"/>
              </a:lnSpc>
              <a:defRPr sz="1800" b="0" cap="all" spc="0" baseline="0">
                <a:solidFill>
                  <a:srgbClr val="00BBD5"/>
                </a:solidFill>
              </a:defRPr>
            </a:lvl1pPr>
          </a:lstStyle>
          <a:p>
            <a:pPr lvl="0"/>
            <a:r>
              <a:rPr lang="en-AU" dirty="0"/>
              <a:t>Click to edit Master text styles</a:t>
            </a:r>
          </a:p>
        </p:txBody>
      </p:sp>
      <p:sp>
        <p:nvSpPr>
          <p:cNvPr id="4" name="Text Placeholder 3"/>
          <p:cNvSpPr>
            <a:spLocks noGrp="1"/>
          </p:cNvSpPr>
          <p:nvPr>
            <p:ph type="body" sz="quarter" idx="16"/>
          </p:nvPr>
        </p:nvSpPr>
        <p:spPr>
          <a:xfrm>
            <a:off x="1595588" y="2874461"/>
            <a:ext cx="3700463" cy="467915"/>
          </a:xfrm>
          <a:prstGeom prst="rect">
            <a:avLst/>
          </a:prstGeom>
        </p:spPr>
        <p:txBody>
          <a:bodyPr lIns="0" tIns="0" rIns="0" bIns="0">
            <a:noAutofit/>
          </a:bodyPr>
          <a:lstStyle>
            <a:lvl1pPr>
              <a:lnSpc>
                <a:spcPts val="1400"/>
              </a:lnSpc>
              <a:defRPr sz="1200" cap="all" baseline="0">
                <a:solidFill>
                  <a:srgbClr val="797979"/>
                </a:solidFill>
              </a:defRPr>
            </a:lvl1pPr>
          </a:lstStyle>
          <a:p>
            <a:pPr lvl="0"/>
            <a:r>
              <a:rPr lang="en-AU" dirty="0"/>
              <a:t>Click to edit Master text styles</a:t>
            </a:r>
          </a:p>
        </p:txBody>
      </p:sp>
    </p:spTree>
    <p:extLst>
      <p:ext uri="{BB962C8B-B14F-4D97-AF65-F5344CB8AC3E}">
        <p14:creationId xmlns:p14="http://schemas.microsoft.com/office/powerpoint/2010/main" val="1108784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hapter: Corporate &amp; Commercial (Default)">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Rectangle 3"/>
          <p:cNvSpPr/>
          <p:nvPr userDrawn="1"/>
        </p:nvSpPr>
        <p:spPr>
          <a:xfrm>
            <a:off x="-1" y="1011807"/>
            <a:ext cx="219691" cy="8407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 Placeholder 15"/>
          <p:cNvSpPr>
            <a:spLocks noGrp="1"/>
          </p:cNvSpPr>
          <p:nvPr>
            <p:ph type="body" sz="quarter" idx="15"/>
          </p:nvPr>
        </p:nvSpPr>
        <p:spPr>
          <a:xfrm>
            <a:off x="433959" y="1011807"/>
            <a:ext cx="5006211" cy="840746"/>
          </a:xfrm>
          <a:prstGeom prst="rect">
            <a:avLst/>
          </a:prstGeom>
        </p:spPr>
        <p:txBody>
          <a:bodyPr lIns="0" tIns="0" rIns="0" bIns="0">
            <a:noAutofit/>
          </a:bodyPr>
          <a:lstStyle>
            <a:lvl1pPr>
              <a:lnSpc>
                <a:spcPts val="3600"/>
              </a:lnSpc>
              <a:spcBef>
                <a:spcPts val="0"/>
              </a:spcBef>
              <a:spcAft>
                <a:spcPts val="0"/>
              </a:spcAft>
              <a:defRPr sz="3600" b="1" cap="all" baseline="0">
                <a:solidFill>
                  <a:schemeClr val="bg1"/>
                </a:solidFill>
              </a:defRPr>
            </a:lvl1pPr>
          </a:lstStyle>
          <a:p>
            <a:pPr lvl="0"/>
            <a:endParaRPr lang="en-US" dirty="0"/>
          </a:p>
        </p:txBody>
      </p:sp>
    </p:spTree>
    <p:extLst>
      <p:ext uri="{BB962C8B-B14F-4D97-AF65-F5344CB8AC3E}">
        <p14:creationId xmlns:p14="http://schemas.microsoft.com/office/powerpoint/2010/main" val="298066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p:cNvSpPr>
          <p:nvPr>
            <p:ph sz="quarter" idx="10"/>
          </p:nvPr>
        </p:nvSpPr>
        <p:spPr>
          <a:xfrm>
            <a:off x="474139" y="1531209"/>
            <a:ext cx="2430463" cy="1031875"/>
          </a:xfrm>
          <a:prstGeom prst="rect">
            <a:avLst/>
          </a:prstGeom>
        </p:spPr>
        <p:txBody>
          <a:bodyPr/>
          <a:lstStyle>
            <a:lvl1pPr>
              <a:defRPr sz="1200"/>
            </a:lvl1pPr>
            <a:lvl2pPr>
              <a:defRPr sz="1200"/>
            </a:lvl2pPr>
            <a:lvl3pPr>
              <a:defRPr sz="1200"/>
            </a:lvl3pPr>
            <a:lvl4pPr>
              <a:defRPr sz="1200"/>
            </a:lvl4pPr>
            <a:lvl5pPr>
              <a:defRPr sz="12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9" name="Text Placeholder 18"/>
          <p:cNvSpPr>
            <a:spLocks noGrp="1"/>
          </p:cNvSpPr>
          <p:nvPr>
            <p:ph type="body" sz="quarter" idx="12"/>
          </p:nvPr>
        </p:nvSpPr>
        <p:spPr>
          <a:xfrm>
            <a:off x="474138" y="500594"/>
            <a:ext cx="7272863" cy="780804"/>
          </a:xfrm>
          <a:prstGeom prst="rect">
            <a:avLst/>
          </a:prstGeom>
        </p:spPr>
        <p:txBody>
          <a:bodyPr/>
          <a:lstStyle>
            <a:lvl1pPr>
              <a:lnSpc>
                <a:spcPts val="2800"/>
              </a:lnSpc>
              <a:spcBef>
                <a:spcPts val="0"/>
              </a:spcBef>
              <a:spcAft>
                <a:spcPts val="0"/>
              </a:spcAft>
              <a:defRPr sz="2800" b="1" i="0" cap="all" baseline="0">
                <a:solidFill>
                  <a:srgbClr val="00BBD5"/>
                </a:solidFill>
              </a:defRPr>
            </a:lvl1pPr>
          </a:lstStyle>
          <a:p>
            <a:pPr lvl="0"/>
            <a:r>
              <a:rPr lang="en-AU" dirty="0"/>
              <a:t>Click to edit Master text styles</a:t>
            </a:r>
          </a:p>
        </p:txBody>
      </p:sp>
      <p:sp>
        <p:nvSpPr>
          <p:cNvPr id="6" name="Rectangle 5"/>
          <p:cNvSpPr/>
          <p:nvPr userDrawn="1"/>
        </p:nvSpPr>
        <p:spPr>
          <a:xfrm>
            <a:off x="-1" y="440653"/>
            <a:ext cx="372534" cy="782585"/>
          </a:xfrm>
          <a:prstGeom prst="rect">
            <a:avLst/>
          </a:prstGeom>
          <a:solidFill>
            <a:srgbClr val="00B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5161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0-#ppt_w/2"/>
                                          </p:val>
                                        </p:tav>
                                        <p:tav tm="100000">
                                          <p:val>
                                            <p:strVal val="#ppt_x"/>
                                          </p:val>
                                        </p:tav>
                                      </p:tavLst>
                                    </p:anim>
                                    <p:anim calcmode="lin" valueType="num">
                                      <p:cBhvr additive="base">
                                        <p:cTn id="8" dur="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p:bg>
      <p:bgPr>
        <a:solidFill>
          <a:schemeClr val="bg1">
            <a:lumMod val="85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144000" cy="5143500"/>
          </a:xfrm>
          <a:prstGeom prst="rect">
            <a:avLst/>
          </a:prstGeom>
        </p:spPr>
        <p:txBody>
          <a:bodyPr/>
          <a:lstStyle/>
          <a:p>
            <a:endParaRPr lang="en-US"/>
          </a:p>
        </p:txBody>
      </p:sp>
      <p:sp>
        <p:nvSpPr>
          <p:cNvPr id="28" name="SmartArt Placeholder 25"/>
          <p:cNvSpPr>
            <a:spLocks noGrp="1"/>
          </p:cNvSpPr>
          <p:nvPr>
            <p:ph type="dgm" sz="quarter" idx="13"/>
          </p:nvPr>
        </p:nvSpPr>
        <p:spPr>
          <a:xfrm>
            <a:off x="4877650" y="4339467"/>
            <a:ext cx="4266351" cy="527050"/>
          </a:xfrm>
          <a:prstGeom prst="rect">
            <a:avLst/>
          </a:prstGeom>
          <a:solidFill>
            <a:schemeClr val="bg1"/>
          </a:solidFill>
          <a:ln>
            <a:noFill/>
          </a:ln>
        </p:spPr>
        <p:txBody>
          <a:bodyPr/>
          <a:lstStyle>
            <a:lvl1pPr>
              <a:defRPr>
                <a:noFill/>
              </a:defRPr>
            </a:lvl1pPr>
          </a:lstStyle>
          <a:p>
            <a:endParaRPr lang="en-US" dirty="0"/>
          </a:p>
        </p:txBody>
      </p:sp>
      <p:sp>
        <p:nvSpPr>
          <p:cNvPr id="26" name="SmartArt Placeholder 25"/>
          <p:cNvSpPr>
            <a:spLocks noGrp="1"/>
          </p:cNvSpPr>
          <p:nvPr userDrawn="1">
            <p:ph type="dgm" sz="quarter" idx="12"/>
          </p:nvPr>
        </p:nvSpPr>
        <p:spPr>
          <a:xfrm>
            <a:off x="4683871" y="4339467"/>
            <a:ext cx="193778" cy="527050"/>
          </a:xfrm>
          <a:prstGeom prst="rect">
            <a:avLst/>
          </a:prstGeom>
          <a:solidFill>
            <a:srgbClr val="00BBD5"/>
          </a:solidFill>
          <a:ln>
            <a:noFill/>
          </a:ln>
        </p:spPr>
        <p:txBody>
          <a:bodyPr/>
          <a:lstStyle>
            <a:lvl1pPr>
              <a:defRPr>
                <a:noFill/>
              </a:defRPr>
            </a:lvl1pPr>
          </a:lstStyle>
          <a:p>
            <a:endParaRPr lang="en-US" dirty="0"/>
          </a:p>
        </p:txBody>
      </p:sp>
      <p:sp>
        <p:nvSpPr>
          <p:cNvPr id="16" name="Text Placeholder 15"/>
          <p:cNvSpPr>
            <a:spLocks noGrp="1"/>
          </p:cNvSpPr>
          <p:nvPr userDrawn="1">
            <p:ph type="body" sz="quarter" idx="11"/>
          </p:nvPr>
        </p:nvSpPr>
        <p:spPr>
          <a:xfrm>
            <a:off x="4947883" y="4395365"/>
            <a:ext cx="3960812" cy="400323"/>
          </a:xfrm>
          <a:prstGeom prst="rect">
            <a:avLst/>
          </a:prstGeom>
        </p:spPr>
        <p:txBody>
          <a:bodyPr lIns="36000" tIns="36000" rIns="36000" bIns="36000" anchor="ctr" anchorCtr="0"/>
          <a:lstStyle>
            <a:lvl1pPr>
              <a:defRPr sz="1600" b="1" i="0" cap="all" baseline="0"/>
            </a:lvl1pPr>
          </a:lstStyle>
          <a:p>
            <a:pPr lvl="0"/>
            <a:r>
              <a:rPr lang="en-AU" dirty="0"/>
              <a:t>Click to edit</a:t>
            </a:r>
          </a:p>
        </p:txBody>
      </p:sp>
    </p:spTree>
    <p:extLst>
      <p:ext uri="{BB962C8B-B14F-4D97-AF65-F5344CB8AC3E}">
        <p14:creationId xmlns:p14="http://schemas.microsoft.com/office/powerpoint/2010/main" val="27403622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8" r:id="rId1"/>
    <p:sldLayoutId id="2147483675" r:id="rId2"/>
    <p:sldLayoutId id="2147483677" r:id="rId3"/>
    <p:sldLayoutId id="2147483728" r:id="rId4"/>
    <p:sldLayoutId id="2147483679" r:id="rId5"/>
  </p:sldLayoutIdLst>
  <p:hf hdr="0" ftr="0" dt="0"/>
  <p:txStyles>
    <p:titleStyle>
      <a:lvl1pPr algn="l" defTabSz="457200" rtl="0" fontAlgn="base">
        <a:lnSpc>
          <a:spcPts val="2200"/>
        </a:lnSpc>
        <a:spcBef>
          <a:spcPct val="0"/>
        </a:spcBef>
        <a:spcAft>
          <a:spcPct val="0"/>
        </a:spcAft>
        <a:defRPr sz="2000" b="1" i="0" kern="1200" cap="all" spc="0" baseline="0">
          <a:solidFill>
            <a:schemeClr val="tx1">
              <a:lumMod val="50000"/>
            </a:schemeClr>
          </a:solidFill>
          <a:latin typeface="Arial"/>
          <a:ea typeface="MS PGothic" pitchFamily="34" charset="-128"/>
          <a:cs typeface="Arial"/>
        </a:defRPr>
      </a:lvl1pPr>
      <a:lvl2pPr algn="l" defTabSz="457200" rtl="0" fontAlgn="base">
        <a:spcBef>
          <a:spcPct val="0"/>
        </a:spcBef>
        <a:spcAft>
          <a:spcPct val="0"/>
        </a:spcAft>
        <a:defRPr sz="2400">
          <a:solidFill>
            <a:srgbClr val="686369"/>
          </a:solidFill>
          <a:latin typeface="Arial" pitchFamily="34" charset="0"/>
          <a:ea typeface="MS PGothic" pitchFamily="34" charset="-128"/>
        </a:defRPr>
      </a:lvl2pPr>
      <a:lvl3pPr algn="l" defTabSz="457200" rtl="0" fontAlgn="base">
        <a:spcBef>
          <a:spcPct val="0"/>
        </a:spcBef>
        <a:spcAft>
          <a:spcPct val="0"/>
        </a:spcAft>
        <a:defRPr sz="2400">
          <a:solidFill>
            <a:srgbClr val="686369"/>
          </a:solidFill>
          <a:latin typeface="Arial" pitchFamily="34" charset="0"/>
          <a:ea typeface="MS PGothic" pitchFamily="34" charset="-128"/>
        </a:defRPr>
      </a:lvl3pPr>
      <a:lvl4pPr algn="l" defTabSz="457200" rtl="0" fontAlgn="base">
        <a:spcBef>
          <a:spcPct val="0"/>
        </a:spcBef>
        <a:spcAft>
          <a:spcPct val="0"/>
        </a:spcAft>
        <a:defRPr sz="2400">
          <a:solidFill>
            <a:srgbClr val="686369"/>
          </a:solidFill>
          <a:latin typeface="Arial" pitchFamily="34" charset="0"/>
          <a:ea typeface="MS PGothic" pitchFamily="34" charset="-128"/>
        </a:defRPr>
      </a:lvl4pPr>
      <a:lvl5pPr algn="l" defTabSz="457200" rtl="0" fontAlgn="base">
        <a:spcBef>
          <a:spcPct val="0"/>
        </a:spcBef>
        <a:spcAft>
          <a:spcPct val="0"/>
        </a:spcAft>
        <a:defRPr sz="2400">
          <a:solidFill>
            <a:srgbClr val="686369"/>
          </a:solidFill>
          <a:latin typeface="Arial" pitchFamily="34" charset="0"/>
          <a:ea typeface="MS PGothic" pitchFamily="34" charset="-128"/>
        </a:defRPr>
      </a:lvl5pPr>
      <a:lvl6pPr marL="457200" algn="l" defTabSz="457200" rtl="0" fontAlgn="base">
        <a:spcBef>
          <a:spcPct val="0"/>
        </a:spcBef>
        <a:spcAft>
          <a:spcPct val="0"/>
        </a:spcAft>
        <a:defRPr sz="2400">
          <a:solidFill>
            <a:srgbClr val="686369"/>
          </a:solidFill>
          <a:latin typeface="Arial" pitchFamily="34" charset="0"/>
          <a:ea typeface="MS PGothic" pitchFamily="34" charset="-128"/>
        </a:defRPr>
      </a:lvl6pPr>
      <a:lvl7pPr marL="914400" algn="l" defTabSz="457200" rtl="0" fontAlgn="base">
        <a:spcBef>
          <a:spcPct val="0"/>
        </a:spcBef>
        <a:spcAft>
          <a:spcPct val="0"/>
        </a:spcAft>
        <a:defRPr sz="2400">
          <a:solidFill>
            <a:srgbClr val="686369"/>
          </a:solidFill>
          <a:latin typeface="Arial" pitchFamily="34" charset="0"/>
          <a:ea typeface="MS PGothic" pitchFamily="34" charset="-128"/>
        </a:defRPr>
      </a:lvl7pPr>
      <a:lvl8pPr marL="1371600" algn="l" defTabSz="457200" rtl="0" fontAlgn="base">
        <a:spcBef>
          <a:spcPct val="0"/>
        </a:spcBef>
        <a:spcAft>
          <a:spcPct val="0"/>
        </a:spcAft>
        <a:defRPr sz="2400">
          <a:solidFill>
            <a:srgbClr val="686369"/>
          </a:solidFill>
          <a:latin typeface="Arial" pitchFamily="34" charset="0"/>
          <a:ea typeface="MS PGothic" pitchFamily="34" charset="-128"/>
        </a:defRPr>
      </a:lvl8pPr>
      <a:lvl9pPr marL="1828800" algn="l" defTabSz="457200" rtl="0" fontAlgn="base">
        <a:spcBef>
          <a:spcPct val="0"/>
        </a:spcBef>
        <a:spcAft>
          <a:spcPct val="0"/>
        </a:spcAft>
        <a:defRPr sz="2400">
          <a:solidFill>
            <a:srgbClr val="686369"/>
          </a:solidFill>
          <a:latin typeface="Arial" pitchFamily="34" charset="0"/>
          <a:ea typeface="MS PGothic" pitchFamily="34" charset="-128"/>
        </a:defRPr>
      </a:lvl9pPr>
    </p:titleStyle>
    <p:bodyStyle>
      <a:lvl1pPr algn="l" defTabSz="457200" rtl="0" fontAlgn="base">
        <a:spcBef>
          <a:spcPct val="20000"/>
        </a:spcBef>
        <a:spcAft>
          <a:spcPts val="600"/>
        </a:spcAft>
        <a:buFont typeface="Arial" pitchFamily="34" charset="0"/>
        <a:defRPr sz="2000" kern="1200">
          <a:solidFill>
            <a:schemeClr val="tx1">
              <a:lumMod val="50000"/>
            </a:schemeClr>
          </a:solidFill>
          <a:latin typeface="Arial"/>
          <a:ea typeface="MS PGothic" pitchFamily="34" charset="-128"/>
          <a:cs typeface="Arial"/>
        </a:defRPr>
      </a:lvl1pPr>
      <a:lvl2pPr algn="l" defTabSz="457200" rtl="0" fontAlgn="base">
        <a:spcBef>
          <a:spcPct val="20000"/>
        </a:spcBef>
        <a:spcAft>
          <a:spcPct val="0"/>
        </a:spcAft>
        <a:buFont typeface="Arial" pitchFamily="34" charset="0"/>
        <a:defRPr b="1" kern="1200">
          <a:solidFill>
            <a:schemeClr val="tx1">
              <a:lumMod val="50000"/>
            </a:schemeClr>
          </a:solidFill>
          <a:latin typeface="Arial"/>
          <a:ea typeface="MS PGothic" pitchFamily="34" charset="-128"/>
          <a:cs typeface="Arial"/>
        </a:defRPr>
      </a:lvl2pPr>
      <a:lvl3pPr algn="l" defTabSz="457200" rtl="0" fontAlgn="base">
        <a:spcBef>
          <a:spcPct val="20000"/>
        </a:spcBef>
        <a:spcAft>
          <a:spcPct val="0"/>
        </a:spcAft>
        <a:buFont typeface="Arial" pitchFamily="34" charset="0"/>
        <a:defRPr kern="1200">
          <a:solidFill>
            <a:schemeClr val="tx1">
              <a:lumMod val="50000"/>
            </a:schemeClr>
          </a:solidFill>
          <a:latin typeface="Arial"/>
          <a:ea typeface="MS PGothic" pitchFamily="34" charset="-128"/>
          <a:cs typeface="Arial"/>
        </a:defRPr>
      </a:lvl3pPr>
      <a:lvl4pPr marL="171450" indent="-171450" algn="l" defTabSz="457200" rtl="0" fontAlgn="base">
        <a:spcBef>
          <a:spcPct val="20000"/>
        </a:spcBef>
        <a:spcAft>
          <a:spcPct val="0"/>
        </a:spcAft>
        <a:buFont typeface="Arial" pitchFamily="34" charset="0"/>
        <a:buChar char="•"/>
        <a:defRPr kern="1200">
          <a:solidFill>
            <a:schemeClr val="tx1">
              <a:lumMod val="50000"/>
            </a:schemeClr>
          </a:solidFill>
          <a:latin typeface="Arial"/>
          <a:ea typeface="MS PGothic" pitchFamily="34" charset="-128"/>
          <a:cs typeface="Arial"/>
        </a:defRPr>
      </a:lvl4pPr>
      <a:lvl5pPr marL="361950" indent="-184150" algn="l" defTabSz="457200" rtl="0" fontAlgn="base">
        <a:spcBef>
          <a:spcPct val="20000"/>
        </a:spcBef>
        <a:spcAft>
          <a:spcPct val="0"/>
        </a:spcAft>
        <a:buFont typeface="Lucida Grande" charset="0"/>
        <a:buChar char="-"/>
        <a:defRPr kern="1200">
          <a:solidFill>
            <a:schemeClr val="tx1">
              <a:lumMod val="50000"/>
            </a:schemeClr>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00161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hf hdr="0" ftr="0" dt="0"/>
  <p:txStyles>
    <p:titleStyle>
      <a:lvl1pPr algn="l" defTabSz="457200" rtl="0" fontAlgn="base">
        <a:lnSpc>
          <a:spcPts val="2200"/>
        </a:lnSpc>
        <a:spcBef>
          <a:spcPct val="0"/>
        </a:spcBef>
        <a:spcAft>
          <a:spcPct val="0"/>
        </a:spcAft>
        <a:defRPr sz="2000" b="1" i="0" kern="1200" cap="all" spc="0" baseline="0">
          <a:solidFill>
            <a:schemeClr val="tx1">
              <a:lumMod val="50000"/>
            </a:schemeClr>
          </a:solidFill>
          <a:latin typeface="Arial"/>
          <a:ea typeface="MS PGothic" pitchFamily="34" charset="-128"/>
          <a:cs typeface="Arial"/>
        </a:defRPr>
      </a:lvl1pPr>
      <a:lvl2pPr algn="l" defTabSz="457200" rtl="0" fontAlgn="base">
        <a:spcBef>
          <a:spcPct val="0"/>
        </a:spcBef>
        <a:spcAft>
          <a:spcPct val="0"/>
        </a:spcAft>
        <a:defRPr sz="2400">
          <a:solidFill>
            <a:srgbClr val="686369"/>
          </a:solidFill>
          <a:latin typeface="Arial" pitchFamily="34" charset="0"/>
          <a:ea typeface="MS PGothic" pitchFamily="34" charset="-128"/>
        </a:defRPr>
      </a:lvl2pPr>
      <a:lvl3pPr algn="l" defTabSz="457200" rtl="0" fontAlgn="base">
        <a:spcBef>
          <a:spcPct val="0"/>
        </a:spcBef>
        <a:spcAft>
          <a:spcPct val="0"/>
        </a:spcAft>
        <a:defRPr sz="2400">
          <a:solidFill>
            <a:srgbClr val="686369"/>
          </a:solidFill>
          <a:latin typeface="Arial" pitchFamily="34" charset="0"/>
          <a:ea typeface="MS PGothic" pitchFamily="34" charset="-128"/>
        </a:defRPr>
      </a:lvl3pPr>
      <a:lvl4pPr algn="l" defTabSz="457200" rtl="0" fontAlgn="base">
        <a:spcBef>
          <a:spcPct val="0"/>
        </a:spcBef>
        <a:spcAft>
          <a:spcPct val="0"/>
        </a:spcAft>
        <a:defRPr sz="2400">
          <a:solidFill>
            <a:srgbClr val="686369"/>
          </a:solidFill>
          <a:latin typeface="Arial" pitchFamily="34" charset="0"/>
          <a:ea typeface="MS PGothic" pitchFamily="34" charset="-128"/>
        </a:defRPr>
      </a:lvl4pPr>
      <a:lvl5pPr algn="l" defTabSz="457200" rtl="0" fontAlgn="base">
        <a:spcBef>
          <a:spcPct val="0"/>
        </a:spcBef>
        <a:spcAft>
          <a:spcPct val="0"/>
        </a:spcAft>
        <a:defRPr sz="2400">
          <a:solidFill>
            <a:srgbClr val="686369"/>
          </a:solidFill>
          <a:latin typeface="Arial" pitchFamily="34" charset="0"/>
          <a:ea typeface="MS PGothic" pitchFamily="34" charset="-128"/>
        </a:defRPr>
      </a:lvl5pPr>
      <a:lvl6pPr marL="457200" algn="l" defTabSz="457200" rtl="0" fontAlgn="base">
        <a:spcBef>
          <a:spcPct val="0"/>
        </a:spcBef>
        <a:spcAft>
          <a:spcPct val="0"/>
        </a:spcAft>
        <a:defRPr sz="2400">
          <a:solidFill>
            <a:srgbClr val="686369"/>
          </a:solidFill>
          <a:latin typeface="Arial" pitchFamily="34" charset="0"/>
          <a:ea typeface="MS PGothic" pitchFamily="34" charset="-128"/>
        </a:defRPr>
      </a:lvl6pPr>
      <a:lvl7pPr marL="914400" algn="l" defTabSz="457200" rtl="0" fontAlgn="base">
        <a:spcBef>
          <a:spcPct val="0"/>
        </a:spcBef>
        <a:spcAft>
          <a:spcPct val="0"/>
        </a:spcAft>
        <a:defRPr sz="2400">
          <a:solidFill>
            <a:srgbClr val="686369"/>
          </a:solidFill>
          <a:latin typeface="Arial" pitchFamily="34" charset="0"/>
          <a:ea typeface="MS PGothic" pitchFamily="34" charset="-128"/>
        </a:defRPr>
      </a:lvl7pPr>
      <a:lvl8pPr marL="1371600" algn="l" defTabSz="457200" rtl="0" fontAlgn="base">
        <a:spcBef>
          <a:spcPct val="0"/>
        </a:spcBef>
        <a:spcAft>
          <a:spcPct val="0"/>
        </a:spcAft>
        <a:defRPr sz="2400">
          <a:solidFill>
            <a:srgbClr val="686369"/>
          </a:solidFill>
          <a:latin typeface="Arial" pitchFamily="34" charset="0"/>
          <a:ea typeface="MS PGothic" pitchFamily="34" charset="-128"/>
        </a:defRPr>
      </a:lvl8pPr>
      <a:lvl9pPr marL="1828800" algn="l" defTabSz="457200" rtl="0" fontAlgn="base">
        <a:spcBef>
          <a:spcPct val="0"/>
        </a:spcBef>
        <a:spcAft>
          <a:spcPct val="0"/>
        </a:spcAft>
        <a:defRPr sz="2400">
          <a:solidFill>
            <a:srgbClr val="686369"/>
          </a:solidFill>
          <a:latin typeface="Arial" pitchFamily="34" charset="0"/>
          <a:ea typeface="MS PGothic" pitchFamily="34" charset="-128"/>
        </a:defRPr>
      </a:lvl9pPr>
    </p:titleStyle>
    <p:bodyStyle>
      <a:lvl1pPr algn="l" defTabSz="457200" rtl="0" fontAlgn="base">
        <a:spcBef>
          <a:spcPct val="20000"/>
        </a:spcBef>
        <a:spcAft>
          <a:spcPts val="600"/>
        </a:spcAft>
        <a:buFont typeface="Arial" pitchFamily="34" charset="0"/>
        <a:defRPr sz="2000" kern="1200">
          <a:solidFill>
            <a:schemeClr val="tx1">
              <a:lumMod val="50000"/>
            </a:schemeClr>
          </a:solidFill>
          <a:latin typeface="Arial"/>
          <a:ea typeface="MS PGothic" pitchFamily="34" charset="-128"/>
          <a:cs typeface="Arial"/>
        </a:defRPr>
      </a:lvl1pPr>
      <a:lvl2pPr algn="l" defTabSz="457200" rtl="0" fontAlgn="base">
        <a:spcBef>
          <a:spcPct val="20000"/>
        </a:spcBef>
        <a:spcAft>
          <a:spcPct val="0"/>
        </a:spcAft>
        <a:buFont typeface="Arial" pitchFamily="34" charset="0"/>
        <a:defRPr b="1" kern="1200">
          <a:solidFill>
            <a:schemeClr val="tx1">
              <a:lumMod val="50000"/>
            </a:schemeClr>
          </a:solidFill>
          <a:latin typeface="Arial"/>
          <a:ea typeface="MS PGothic" pitchFamily="34" charset="-128"/>
          <a:cs typeface="Arial"/>
        </a:defRPr>
      </a:lvl2pPr>
      <a:lvl3pPr algn="l" defTabSz="457200" rtl="0" fontAlgn="base">
        <a:spcBef>
          <a:spcPct val="20000"/>
        </a:spcBef>
        <a:spcAft>
          <a:spcPct val="0"/>
        </a:spcAft>
        <a:buFont typeface="Arial" pitchFamily="34" charset="0"/>
        <a:defRPr kern="1200">
          <a:solidFill>
            <a:schemeClr val="tx1">
              <a:lumMod val="50000"/>
            </a:schemeClr>
          </a:solidFill>
          <a:latin typeface="Arial"/>
          <a:ea typeface="MS PGothic" pitchFamily="34" charset="-128"/>
          <a:cs typeface="Arial"/>
        </a:defRPr>
      </a:lvl3pPr>
      <a:lvl4pPr marL="171450" indent="-171450" algn="l" defTabSz="457200" rtl="0" fontAlgn="base">
        <a:spcBef>
          <a:spcPct val="20000"/>
        </a:spcBef>
        <a:spcAft>
          <a:spcPct val="0"/>
        </a:spcAft>
        <a:buFont typeface="Arial" pitchFamily="34" charset="0"/>
        <a:buChar char="•"/>
        <a:defRPr kern="1200">
          <a:solidFill>
            <a:schemeClr val="tx1">
              <a:lumMod val="50000"/>
            </a:schemeClr>
          </a:solidFill>
          <a:latin typeface="Arial"/>
          <a:ea typeface="MS PGothic" pitchFamily="34" charset="-128"/>
          <a:cs typeface="Arial"/>
        </a:defRPr>
      </a:lvl4pPr>
      <a:lvl5pPr marL="361950" indent="-184150" algn="l" defTabSz="457200" rtl="0" fontAlgn="base">
        <a:spcBef>
          <a:spcPct val="20000"/>
        </a:spcBef>
        <a:spcAft>
          <a:spcPct val="0"/>
        </a:spcAft>
        <a:buFont typeface="Lucida Grande" charset="0"/>
        <a:buChar char="-"/>
        <a:defRPr kern="1200">
          <a:solidFill>
            <a:schemeClr val="tx1">
              <a:lumMod val="50000"/>
            </a:schemeClr>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jp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74137" y="317396"/>
            <a:ext cx="8212663" cy="823913"/>
          </a:xfrm>
        </p:spPr>
        <p:txBody>
          <a:bodyPr/>
          <a:lstStyle/>
          <a:p>
            <a:r>
              <a:rPr lang="en-US" sz="2000" dirty="0"/>
              <a:t>Human Impact Route Assessment</a:t>
            </a:r>
            <a:br>
              <a:rPr lang="en-US" sz="2000" dirty="0"/>
            </a:br>
            <a:r>
              <a:rPr lang="en-US" sz="1600" dirty="0"/>
              <a:t>Identifying Risks to Vulnerable Road Users along Construction Vehicle Truck Routes</a:t>
            </a:r>
          </a:p>
        </p:txBody>
      </p:sp>
      <p:sp>
        <p:nvSpPr>
          <p:cNvPr id="11" name="Rectangle 10"/>
          <p:cNvSpPr/>
          <p:nvPr/>
        </p:nvSpPr>
        <p:spPr>
          <a:xfrm>
            <a:off x="532963" y="1377274"/>
            <a:ext cx="7524757" cy="600164"/>
          </a:xfrm>
          <a:prstGeom prst="rect">
            <a:avLst/>
          </a:prstGeom>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spcAft>
                <a:spcPts val="600"/>
              </a:spcAft>
            </a:pPr>
            <a:endParaRPr lang="en-AU" sz="1400" dirty="0">
              <a:solidFill>
                <a:srgbClr val="000000"/>
              </a:solidFill>
              <a:latin typeface="Arial" panose="020B0604020202020204" pitchFamily="34" charset="0"/>
              <a:cs typeface="Arial" panose="020B0604020202020204" pitchFamily="34" charset="0"/>
            </a:endParaRPr>
          </a:p>
          <a:p>
            <a:pPr>
              <a:spcAft>
                <a:spcPts val="600"/>
              </a:spcAft>
            </a:pPr>
            <a:endParaRPr lang="en-AU" sz="1400" b="1" dirty="0">
              <a:solidFill>
                <a:srgbClr val="00000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D1AB13C-E0F6-CE48-9C29-6102FC66F5F2}"/>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stretch>
            <a:fillRect/>
          </a:stretch>
        </p:blipFill>
        <p:spPr bwMode="auto">
          <a:xfrm>
            <a:off x="1040670" y="1545238"/>
            <a:ext cx="6796123" cy="3263039"/>
          </a:xfrm>
          <a:prstGeom prst="rect">
            <a:avLst/>
          </a:prstGeom>
          <a:noFill/>
          <a:ln w="9525">
            <a:noFill/>
            <a:miter lim="800000"/>
            <a:headEnd/>
            <a:tailEnd/>
          </a:ln>
          <a:effectLst/>
        </p:spPr>
      </p:pic>
    </p:spTree>
    <p:extLst>
      <p:ext uri="{BB962C8B-B14F-4D97-AF65-F5344CB8AC3E}">
        <p14:creationId xmlns:p14="http://schemas.microsoft.com/office/powerpoint/2010/main" val="240623221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011CF2-416D-4822-94AA-400C25973CF9}"/>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CCDA904D-4C45-44BB-985D-C0FF192D957E}"/>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sp>
        <p:nvSpPr>
          <p:cNvPr id="13" name="AutoShape 18" descr="Image result for City of Moreland logo">
            <a:extLst>
              <a:ext uri="{FF2B5EF4-FFF2-40B4-BE49-F238E27FC236}">
                <a16:creationId xmlns:a16="http://schemas.microsoft.com/office/drawing/2014/main" id="{4F1A7FCE-2A16-4EA1-B12B-D748BEE5E0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4" name="Rectangle 13">
            <a:extLst>
              <a:ext uri="{FF2B5EF4-FFF2-40B4-BE49-F238E27FC236}">
                <a16:creationId xmlns:a16="http://schemas.microsoft.com/office/drawing/2014/main" id="{DC98CC0C-DE6A-4238-A4D6-B03EA557B360}"/>
              </a:ext>
            </a:extLst>
          </p:cNvPr>
          <p:cNvSpPr/>
          <p:nvPr/>
        </p:nvSpPr>
        <p:spPr>
          <a:xfrm>
            <a:off x="273217" y="1221328"/>
            <a:ext cx="4994819" cy="2108269"/>
          </a:xfrm>
          <a:prstGeom prst="rect">
            <a:avLst/>
          </a:prstGeom>
        </p:spPr>
        <p:txBody>
          <a:bodyPr wrap="square">
            <a:spAutoFit/>
          </a:bodyPr>
          <a:lstStyle/>
          <a:p>
            <a:pPr>
              <a:spcAft>
                <a:spcPts val="600"/>
              </a:spcAft>
            </a:pPr>
            <a:r>
              <a:rPr lang="en-AU" dirty="0">
                <a:latin typeface="Arial" panose="020B0604020202020204" pitchFamily="34" charset="0"/>
                <a:cs typeface="Arial" panose="020B0604020202020204" pitchFamily="34" charset="0"/>
              </a:rPr>
              <a:t>Activity Hubs</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Hospital or emergency services access</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Childcare, schools, education institutions</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Retail precinct</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Entertainment precinct (night venue operation)</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Sporting and recreational precinct / facility</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Service access and trader deliveries</a:t>
            </a:r>
          </a:p>
          <a:p>
            <a:pPr marL="342900" indent="-342900">
              <a:spcAft>
                <a:spcPts val="600"/>
              </a:spcAft>
              <a:buFont typeface="Arial" panose="020B0604020202020204" pitchFamily="34" charset="0"/>
              <a:buChar char="•"/>
            </a:pPr>
            <a:endParaRPr lang="en-AU" sz="2400" dirty="0"/>
          </a:p>
        </p:txBody>
      </p:sp>
      <p:sp>
        <p:nvSpPr>
          <p:cNvPr id="15" name="Rectangle 14">
            <a:extLst>
              <a:ext uri="{FF2B5EF4-FFF2-40B4-BE49-F238E27FC236}">
                <a16:creationId xmlns:a16="http://schemas.microsoft.com/office/drawing/2014/main" id="{1B0CC6D9-127B-41F6-B0B5-0A38E8FA24F7}"/>
              </a:ext>
            </a:extLst>
          </p:cNvPr>
          <p:cNvSpPr/>
          <p:nvPr/>
        </p:nvSpPr>
        <p:spPr>
          <a:xfrm>
            <a:off x="560275" y="3253017"/>
            <a:ext cx="4994819" cy="1246495"/>
          </a:xfrm>
          <a:prstGeom prst="rect">
            <a:avLst/>
          </a:prstGeom>
        </p:spPr>
        <p:txBody>
          <a:bodyPr wrap="square">
            <a:spAutoFit/>
          </a:bodyPr>
          <a:lstStyle/>
          <a:p>
            <a:pPr>
              <a:spcAft>
                <a:spcPts val="600"/>
              </a:spcAft>
            </a:pPr>
            <a:r>
              <a:rPr lang="en-AU" dirty="0">
                <a:latin typeface="Arial" panose="020B0604020202020204" pitchFamily="34" charset="0"/>
                <a:cs typeface="Arial" panose="020B0604020202020204" pitchFamily="34" charset="0"/>
              </a:rPr>
              <a:t>Public Transport</a:t>
            </a:r>
          </a:p>
          <a:p>
            <a:pPr marL="285750" indent="-285750">
              <a:buFont typeface="Arial" panose="020B0604020202020204" pitchFamily="34" charset="0"/>
              <a:buChar char="•"/>
            </a:pPr>
            <a:r>
              <a:rPr lang="en-AU" sz="1400" dirty="0" err="1">
                <a:latin typeface="Arial" panose="020B0604020202020204" pitchFamily="34" charset="0"/>
                <a:cs typeface="Arial" panose="020B0604020202020204" pitchFamily="34" charset="0"/>
              </a:rPr>
              <a:t>En</a:t>
            </a:r>
            <a:r>
              <a:rPr lang="en-AU" sz="1400" dirty="0">
                <a:latin typeface="Arial" panose="020B0604020202020204" pitchFamily="34" charset="0"/>
                <a:cs typeface="Arial" panose="020B0604020202020204" pitchFamily="34" charset="0"/>
              </a:rPr>
              <a:t> route public transport</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Stops / station</a:t>
            </a:r>
          </a:p>
          <a:p>
            <a:pPr marL="342900" indent="-342900">
              <a:spcAft>
                <a:spcPts val="600"/>
              </a:spcAft>
              <a:buFont typeface="Arial" panose="020B0604020202020204" pitchFamily="34" charset="0"/>
              <a:buChar char="•"/>
            </a:pPr>
            <a:endParaRPr lang="en-AU" sz="2400" dirty="0"/>
          </a:p>
        </p:txBody>
      </p:sp>
      <p:sp>
        <p:nvSpPr>
          <p:cNvPr id="16" name="Rectangle 15">
            <a:extLst>
              <a:ext uri="{FF2B5EF4-FFF2-40B4-BE49-F238E27FC236}">
                <a16:creationId xmlns:a16="http://schemas.microsoft.com/office/drawing/2014/main" id="{381D56A7-BD06-4016-B225-FE9DCCD2EC22}"/>
              </a:ext>
            </a:extLst>
          </p:cNvPr>
          <p:cNvSpPr/>
          <p:nvPr/>
        </p:nvSpPr>
        <p:spPr>
          <a:xfrm>
            <a:off x="4571836" y="1168337"/>
            <a:ext cx="4315768" cy="2323713"/>
          </a:xfrm>
          <a:prstGeom prst="rect">
            <a:avLst/>
          </a:prstGeom>
        </p:spPr>
        <p:txBody>
          <a:bodyPr wrap="square">
            <a:spAutoFit/>
          </a:bodyPr>
          <a:lstStyle/>
          <a:p>
            <a:pPr>
              <a:spcAft>
                <a:spcPts val="600"/>
              </a:spcAft>
            </a:pPr>
            <a:r>
              <a:rPr lang="en-AU" dirty="0">
                <a:latin typeface="Arial" panose="020B0604020202020204" pitchFamily="34" charset="0"/>
                <a:cs typeface="Arial" panose="020B0604020202020204" pitchFamily="34" charset="0"/>
              </a:rPr>
              <a:t>Route Dynamics</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Flexibility – ease of access to alternatives</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Distance and directness (</a:t>
            </a:r>
            <a:r>
              <a:rPr lang="en-AU" sz="1400" dirty="0" err="1">
                <a:latin typeface="Arial" panose="020B0604020202020204" pitchFamily="34" charset="0"/>
                <a:cs typeface="Arial" panose="020B0604020202020204" pitchFamily="34" charset="0"/>
              </a:rPr>
              <a:t>inc.</a:t>
            </a:r>
            <a:r>
              <a:rPr lang="en-AU" sz="1400" dirty="0">
                <a:latin typeface="Arial" panose="020B0604020202020204" pitchFamily="34" charset="0"/>
                <a:cs typeface="Arial" panose="020B0604020202020204" pitchFamily="34" charset="0"/>
              </a:rPr>
              <a:t> number of turns required of trucks)</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Conflict with other construction projects</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Road types and function</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Active transport (cycling / skateboards etc)</a:t>
            </a:r>
          </a:p>
          <a:p>
            <a:pPr marL="285750" indent="-285750">
              <a:buFont typeface="Arial" panose="020B0604020202020204" pitchFamily="34" charset="0"/>
              <a:buChar char="•"/>
            </a:pPr>
            <a:r>
              <a:rPr lang="en-AU" sz="1400" dirty="0" err="1">
                <a:latin typeface="Arial" panose="020B0604020202020204" pitchFamily="34" charset="0"/>
                <a:cs typeface="Arial" panose="020B0604020202020204" pitchFamily="34" charset="0"/>
              </a:rPr>
              <a:t>En</a:t>
            </a:r>
            <a:r>
              <a:rPr lang="en-AU" sz="1400" dirty="0">
                <a:latin typeface="Arial" panose="020B0604020202020204" pitchFamily="34" charset="0"/>
                <a:cs typeface="Arial" panose="020B0604020202020204" pitchFamily="34" charset="0"/>
              </a:rPr>
              <a:t> route holding / staging areas</a:t>
            </a:r>
          </a:p>
          <a:p>
            <a:pPr marL="342900" indent="-342900">
              <a:spcAft>
                <a:spcPts val="600"/>
              </a:spcAft>
              <a:buFont typeface="Arial" panose="020B0604020202020204" pitchFamily="34" charset="0"/>
              <a:buChar char="•"/>
            </a:pPr>
            <a:endParaRPr lang="en-AU" sz="2400" dirty="0"/>
          </a:p>
        </p:txBody>
      </p:sp>
      <p:sp>
        <p:nvSpPr>
          <p:cNvPr id="17" name="Rectangle 16">
            <a:extLst>
              <a:ext uri="{FF2B5EF4-FFF2-40B4-BE49-F238E27FC236}">
                <a16:creationId xmlns:a16="http://schemas.microsoft.com/office/drawing/2014/main" id="{2816E168-E676-4AEF-8F27-7408C2803D5A}"/>
              </a:ext>
            </a:extLst>
          </p:cNvPr>
          <p:cNvSpPr/>
          <p:nvPr/>
        </p:nvSpPr>
        <p:spPr>
          <a:xfrm>
            <a:off x="4511802" y="3442868"/>
            <a:ext cx="4470273" cy="1246495"/>
          </a:xfrm>
          <a:prstGeom prst="rect">
            <a:avLst/>
          </a:prstGeom>
        </p:spPr>
        <p:txBody>
          <a:bodyPr wrap="square">
            <a:spAutoFit/>
          </a:bodyPr>
          <a:lstStyle/>
          <a:p>
            <a:pPr>
              <a:spcAft>
                <a:spcPts val="600"/>
              </a:spcAft>
            </a:pPr>
            <a:r>
              <a:rPr lang="en-AU" dirty="0">
                <a:latin typeface="Arial" panose="020B0604020202020204" pitchFamily="34" charset="0"/>
                <a:cs typeface="Arial" panose="020B0604020202020204" pitchFamily="34" charset="0"/>
              </a:rPr>
              <a:t>Road Closures/Events</a:t>
            </a:r>
          </a:p>
          <a:p>
            <a:pPr marL="285750"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Intermittent road closures (LGA, VicRoads) – for events, protests, festival or works</a:t>
            </a:r>
          </a:p>
          <a:p>
            <a:pPr marL="342900" indent="-342900">
              <a:spcAft>
                <a:spcPts val="600"/>
              </a:spcAft>
              <a:buFont typeface="Arial" panose="020B0604020202020204" pitchFamily="34" charset="0"/>
              <a:buChar char="•"/>
            </a:pPr>
            <a:endParaRPr lang="en-AU" sz="2400" dirty="0"/>
          </a:p>
        </p:txBody>
      </p:sp>
      <p:sp>
        <p:nvSpPr>
          <p:cNvPr id="18" name="Rectangle 17">
            <a:extLst>
              <a:ext uri="{FF2B5EF4-FFF2-40B4-BE49-F238E27FC236}">
                <a16:creationId xmlns:a16="http://schemas.microsoft.com/office/drawing/2014/main" id="{DFFAC3C5-A33E-4B41-A588-A00B0A4CEB33}"/>
              </a:ext>
            </a:extLst>
          </p:cNvPr>
          <p:cNvSpPr/>
          <p:nvPr/>
        </p:nvSpPr>
        <p:spPr>
          <a:xfrm>
            <a:off x="273334" y="1221803"/>
            <a:ext cx="4994819" cy="2108269"/>
          </a:xfrm>
          <a:prstGeom prst="rect">
            <a:avLst/>
          </a:prstGeom>
        </p:spPr>
        <p:txBody>
          <a:bodyPr wrap="square">
            <a:spAutoFit/>
          </a:bodyPr>
          <a:lstStyle/>
          <a:p>
            <a:pPr>
              <a:spcAft>
                <a:spcPts val="600"/>
              </a:spcAft>
            </a:pPr>
            <a:r>
              <a:rPr lang="en-AU" dirty="0">
                <a:solidFill>
                  <a:srgbClr val="7F7F7F"/>
                </a:solidFill>
                <a:latin typeface="Arial" panose="020B0604020202020204" pitchFamily="34" charset="0"/>
                <a:cs typeface="Arial" panose="020B0604020202020204" pitchFamily="34" charset="0"/>
              </a:rPr>
              <a:t>Activity Hubs</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Hospital or emergency services access</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Childcare, schools, education institutions</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Retail precinct</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Entertainment precinct (night venue operation)</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Sporting and recreational precinct / facility</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Service access and trader deliveries</a:t>
            </a:r>
          </a:p>
          <a:p>
            <a:pPr marL="342900" indent="-342900">
              <a:spcAft>
                <a:spcPts val="600"/>
              </a:spcAft>
              <a:buFont typeface="Arial" panose="020B0604020202020204" pitchFamily="34" charset="0"/>
              <a:buChar char="•"/>
            </a:pPr>
            <a:endParaRPr lang="en-AU" sz="2400" dirty="0">
              <a:solidFill>
                <a:srgbClr val="7F7F7F"/>
              </a:solidFill>
            </a:endParaRPr>
          </a:p>
        </p:txBody>
      </p:sp>
      <p:sp>
        <p:nvSpPr>
          <p:cNvPr id="19" name="Rectangle 18">
            <a:extLst>
              <a:ext uri="{FF2B5EF4-FFF2-40B4-BE49-F238E27FC236}">
                <a16:creationId xmlns:a16="http://schemas.microsoft.com/office/drawing/2014/main" id="{04A9F2CD-4E92-4409-B8B2-749D1F8EFF28}"/>
              </a:ext>
            </a:extLst>
          </p:cNvPr>
          <p:cNvSpPr/>
          <p:nvPr/>
        </p:nvSpPr>
        <p:spPr>
          <a:xfrm>
            <a:off x="4572001" y="1168937"/>
            <a:ext cx="4516962" cy="2323713"/>
          </a:xfrm>
          <a:prstGeom prst="rect">
            <a:avLst/>
          </a:prstGeom>
        </p:spPr>
        <p:txBody>
          <a:bodyPr wrap="square">
            <a:spAutoFit/>
          </a:bodyPr>
          <a:lstStyle/>
          <a:p>
            <a:pPr>
              <a:spcAft>
                <a:spcPts val="600"/>
              </a:spcAft>
            </a:pPr>
            <a:r>
              <a:rPr lang="en-AU" dirty="0">
                <a:solidFill>
                  <a:srgbClr val="7F7F7F"/>
                </a:solidFill>
                <a:latin typeface="Arial" panose="020B0604020202020204" pitchFamily="34" charset="0"/>
                <a:cs typeface="Arial" panose="020B0604020202020204" pitchFamily="34" charset="0"/>
              </a:rPr>
              <a:t>Route Dynamics</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Flexibility – ease of access to alternatives</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Distance and directness (</a:t>
            </a:r>
            <a:r>
              <a:rPr lang="en-AU" sz="1400" dirty="0" err="1">
                <a:solidFill>
                  <a:srgbClr val="7F7F7F"/>
                </a:solidFill>
                <a:latin typeface="Arial" panose="020B0604020202020204" pitchFamily="34" charset="0"/>
                <a:cs typeface="Arial" panose="020B0604020202020204" pitchFamily="34" charset="0"/>
              </a:rPr>
              <a:t>inc.</a:t>
            </a:r>
            <a:r>
              <a:rPr lang="en-AU" sz="1400" dirty="0">
                <a:solidFill>
                  <a:srgbClr val="7F7F7F"/>
                </a:solidFill>
                <a:latin typeface="Arial" panose="020B0604020202020204" pitchFamily="34" charset="0"/>
                <a:cs typeface="Arial" panose="020B0604020202020204" pitchFamily="34" charset="0"/>
              </a:rPr>
              <a:t> number of turns required of trucks)</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Conflict with other construction projects</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Road types and function</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Active transport (cycling / skateboards etc)</a:t>
            </a:r>
          </a:p>
          <a:p>
            <a:pPr marL="285750" indent="-285750">
              <a:buFont typeface="Arial" panose="020B0604020202020204" pitchFamily="34" charset="0"/>
              <a:buChar char="•"/>
            </a:pPr>
            <a:r>
              <a:rPr lang="en-AU" sz="1400" dirty="0" err="1">
                <a:solidFill>
                  <a:srgbClr val="7F7F7F"/>
                </a:solidFill>
                <a:latin typeface="Arial" panose="020B0604020202020204" pitchFamily="34" charset="0"/>
                <a:cs typeface="Arial" panose="020B0604020202020204" pitchFamily="34" charset="0"/>
              </a:rPr>
              <a:t>En</a:t>
            </a:r>
            <a:r>
              <a:rPr lang="en-AU" sz="1400" dirty="0">
                <a:solidFill>
                  <a:srgbClr val="7F7F7F"/>
                </a:solidFill>
                <a:latin typeface="Arial" panose="020B0604020202020204" pitchFamily="34" charset="0"/>
                <a:cs typeface="Arial" panose="020B0604020202020204" pitchFamily="34" charset="0"/>
              </a:rPr>
              <a:t> route holding / staging areas</a:t>
            </a:r>
          </a:p>
          <a:p>
            <a:pPr marL="342900" indent="-342900">
              <a:spcAft>
                <a:spcPts val="600"/>
              </a:spcAft>
              <a:buFont typeface="Arial" panose="020B0604020202020204" pitchFamily="34" charset="0"/>
              <a:buChar char="•"/>
            </a:pPr>
            <a:endParaRPr lang="en-AU" sz="2400" dirty="0">
              <a:solidFill>
                <a:srgbClr val="7F7F7F"/>
              </a:solidFill>
            </a:endParaRPr>
          </a:p>
        </p:txBody>
      </p:sp>
      <p:sp>
        <p:nvSpPr>
          <p:cNvPr id="20" name="Rectangle 19">
            <a:extLst>
              <a:ext uri="{FF2B5EF4-FFF2-40B4-BE49-F238E27FC236}">
                <a16:creationId xmlns:a16="http://schemas.microsoft.com/office/drawing/2014/main" id="{61AFD9BB-C14A-4F1F-9624-101372DB52E0}"/>
              </a:ext>
            </a:extLst>
          </p:cNvPr>
          <p:cNvSpPr/>
          <p:nvPr/>
        </p:nvSpPr>
        <p:spPr>
          <a:xfrm>
            <a:off x="560275" y="3251912"/>
            <a:ext cx="4994819" cy="1246495"/>
          </a:xfrm>
          <a:prstGeom prst="rect">
            <a:avLst/>
          </a:prstGeom>
        </p:spPr>
        <p:txBody>
          <a:bodyPr wrap="square">
            <a:spAutoFit/>
          </a:bodyPr>
          <a:lstStyle/>
          <a:p>
            <a:pPr>
              <a:spcAft>
                <a:spcPts val="600"/>
              </a:spcAft>
            </a:pPr>
            <a:r>
              <a:rPr lang="en-AU" dirty="0">
                <a:solidFill>
                  <a:srgbClr val="7F7F7F"/>
                </a:solidFill>
                <a:latin typeface="Arial" panose="020B0604020202020204" pitchFamily="34" charset="0"/>
                <a:cs typeface="Arial" panose="020B0604020202020204" pitchFamily="34" charset="0"/>
              </a:rPr>
              <a:t>Public Transport</a:t>
            </a:r>
          </a:p>
          <a:p>
            <a:pPr marL="285750" indent="-285750">
              <a:buFont typeface="Arial" panose="020B0604020202020204" pitchFamily="34" charset="0"/>
              <a:buChar char="•"/>
            </a:pPr>
            <a:r>
              <a:rPr lang="en-AU" sz="1400" dirty="0" err="1">
                <a:solidFill>
                  <a:srgbClr val="7F7F7F"/>
                </a:solidFill>
                <a:latin typeface="Arial" panose="020B0604020202020204" pitchFamily="34" charset="0"/>
                <a:cs typeface="Arial" panose="020B0604020202020204" pitchFamily="34" charset="0"/>
              </a:rPr>
              <a:t>En</a:t>
            </a:r>
            <a:r>
              <a:rPr lang="en-AU" sz="1400" dirty="0">
                <a:solidFill>
                  <a:srgbClr val="7F7F7F"/>
                </a:solidFill>
                <a:latin typeface="Arial" panose="020B0604020202020204" pitchFamily="34" charset="0"/>
                <a:cs typeface="Arial" panose="020B0604020202020204" pitchFamily="34" charset="0"/>
              </a:rPr>
              <a:t> route public transport</a:t>
            </a:r>
          </a:p>
          <a:p>
            <a:pPr marL="285750" indent="-285750">
              <a:buFont typeface="Arial" panose="020B0604020202020204" pitchFamily="34" charset="0"/>
              <a:buChar char="•"/>
            </a:pPr>
            <a:r>
              <a:rPr lang="en-AU" sz="1400" dirty="0">
                <a:solidFill>
                  <a:srgbClr val="7F7F7F"/>
                </a:solidFill>
                <a:latin typeface="Arial" panose="020B0604020202020204" pitchFamily="34" charset="0"/>
                <a:cs typeface="Arial" panose="020B0604020202020204" pitchFamily="34" charset="0"/>
              </a:rPr>
              <a:t>Stops / station</a:t>
            </a:r>
          </a:p>
          <a:p>
            <a:pPr marL="342900" indent="-342900">
              <a:spcAft>
                <a:spcPts val="600"/>
              </a:spcAft>
              <a:buFont typeface="Arial" panose="020B0604020202020204" pitchFamily="34" charset="0"/>
              <a:buChar char="•"/>
            </a:pPr>
            <a:endParaRPr lang="en-AU" sz="2400" dirty="0">
              <a:solidFill>
                <a:srgbClr val="7F7F7F"/>
              </a:solidFill>
            </a:endParaRPr>
          </a:p>
        </p:txBody>
      </p:sp>
      <p:pic>
        <p:nvPicPr>
          <p:cNvPr id="21" name="Picture 20">
            <a:extLst>
              <a:ext uri="{FF2B5EF4-FFF2-40B4-BE49-F238E27FC236}">
                <a16:creationId xmlns:a16="http://schemas.microsoft.com/office/drawing/2014/main" id="{3A7FFFB1-BE85-4E94-A1BF-328CC42306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7935" y="2409894"/>
            <a:ext cx="885371" cy="885371"/>
          </a:xfrm>
          <a:prstGeom prst="rect">
            <a:avLst/>
          </a:prstGeom>
        </p:spPr>
      </p:pic>
      <p:pic>
        <p:nvPicPr>
          <p:cNvPr id="22" name="Picture 21">
            <a:extLst>
              <a:ext uri="{FF2B5EF4-FFF2-40B4-BE49-F238E27FC236}">
                <a16:creationId xmlns:a16="http://schemas.microsoft.com/office/drawing/2014/main" id="{BC228C14-FAA1-4B2D-A2DD-6700BA2E4A0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807202" y="2410091"/>
            <a:ext cx="885371" cy="885371"/>
          </a:xfrm>
          <a:prstGeom prst="rect">
            <a:avLst/>
          </a:prstGeom>
        </p:spPr>
      </p:pic>
      <p:pic>
        <p:nvPicPr>
          <p:cNvPr id="23" name="Picture 22">
            <a:extLst>
              <a:ext uri="{FF2B5EF4-FFF2-40B4-BE49-F238E27FC236}">
                <a16:creationId xmlns:a16="http://schemas.microsoft.com/office/drawing/2014/main" id="{7942F91B-A218-41B2-A8D5-F3886E17EC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632" y="2371301"/>
            <a:ext cx="885373" cy="885373"/>
          </a:xfrm>
          <a:prstGeom prst="rect">
            <a:avLst/>
          </a:prstGeom>
        </p:spPr>
      </p:pic>
      <p:pic>
        <p:nvPicPr>
          <p:cNvPr id="24" name="Picture 23">
            <a:extLst>
              <a:ext uri="{FF2B5EF4-FFF2-40B4-BE49-F238E27FC236}">
                <a16:creationId xmlns:a16="http://schemas.microsoft.com/office/drawing/2014/main" id="{4D9880FD-E87D-4DF0-9E3E-71FC0FABAB02}"/>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8203590" y="2371924"/>
            <a:ext cx="885373" cy="885373"/>
          </a:xfrm>
          <a:prstGeom prst="rect">
            <a:avLst/>
          </a:prstGeom>
        </p:spPr>
      </p:pic>
      <p:pic>
        <p:nvPicPr>
          <p:cNvPr id="25" name="Picture 24">
            <a:extLst>
              <a:ext uri="{FF2B5EF4-FFF2-40B4-BE49-F238E27FC236}">
                <a16:creationId xmlns:a16="http://schemas.microsoft.com/office/drawing/2014/main" id="{4E1CE987-70CE-4C96-8797-5EF71222B473}"/>
              </a:ext>
            </a:extLst>
          </p:cNvPr>
          <p:cNvPicPr>
            <a:picLocks noChangeAspect="1"/>
          </p:cNvPicPr>
          <p:nvPr/>
        </p:nvPicPr>
        <p:blipFill>
          <a:blip r:embed="rId5"/>
          <a:stretch>
            <a:fillRect/>
          </a:stretch>
        </p:blipFill>
        <p:spPr>
          <a:xfrm flipH="1">
            <a:off x="-1956326" y="3822468"/>
            <a:ext cx="1397975" cy="862531"/>
          </a:xfrm>
          <a:prstGeom prst="rect">
            <a:avLst/>
          </a:prstGeom>
        </p:spPr>
      </p:pic>
      <p:pic>
        <p:nvPicPr>
          <p:cNvPr id="26" name="Picture 25">
            <a:extLst>
              <a:ext uri="{FF2B5EF4-FFF2-40B4-BE49-F238E27FC236}">
                <a16:creationId xmlns:a16="http://schemas.microsoft.com/office/drawing/2014/main" id="{EC2AF01F-278A-4C6B-8BB5-FBF173184112}"/>
              </a:ext>
            </a:extLst>
          </p:cNvPr>
          <p:cNvPicPr>
            <a:picLocks noChangeAspect="1"/>
          </p:cNvPicPr>
          <p:nvPr/>
        </p:nvPicPr>
        <p:blipFill>
          <a:blip r:embed="rId5">
            <a:duotone>
              <a:prstClr val="black"/>
              <a:srgbClr val="D9C3A5">
                <a:tint val="50000"/>
                <a:satMod val="180000"/>
              </a:srgbClr>
            </a:duotone>
          </a:blip>
          <a:stretch>
            <a:fillRect/>
          </a:stretch>
        </p:blipFill>
        <p:spPr>
          <a:xfrm flipH="1">
            <a:off x="0" y="4067141"/>
            <a:ext cx="1397975" cy="862531"/>
          </a:xfrm>
          <a:prstGeom prst="rect">
            <a:avLst/>
          </a:prstGeom>
        </p:spPr>
      </p:pic>
      <p:pic>
        <p:nvPicPr>
          <p:cNvPr id="27" name="Picture 2" descr="Image result for Road Closure">
            <a:extLst>
              <a:ext uri="{FF2B5EF4-FFF2-40B4-BE49-F238E27FC236}">
                <a16:creationId xmlns:a16="http://schemas.microsoft.com/office/drawing/2014/main" id="{9B60F951-816A-4115-81F6-D302A9370D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0" y="4067141"/>
            <a:ext cx="1254439" cy="1097634"/>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00205BDB-CEB7-4C3C-811A-0A054C98D28A}"/>
              </a:ext>
            </a:extLst>
          </p:cNvPr>
          <p:cNvSpPr>
            <a:spLocks noGrp="1"/>
          </p:cNvSpPr>
          <p:nvPr>
            <p:ph type="title"/>
          </p:nvPr>
        </p:nvSpPr>
        <p:spPr>
          <a:xfrm>
            <a:off x="474137" y="476250"/>
            <a:ext cx="8212663" cy="823913"/>
          </a:xfrm>
        </p:spPr>
        <p:txBody>
          <a:bodyPr/>
          <a:lstStyle/>
          <a:p>
            <a:r>
              <a:rPr lang="en-AU" sz="2000" dirty="0"/>
              <a:t>Introducing HIRA – Attributes and elements</a:t>
            </a:r>
          </a:p>
        </p:txBody>
      </p:sp>
      <p:pic>
        <p:nvPicPr>
          <p:cNvPr id="29" name="Picture 2">
            <a:extLst>
              <a:ext uri="{FF2B5EF4-FFF2-40B4-BE49-F238E27FC236}">
                <a16:creationId xmlns:a16="http://schemas.microsoft.com/office/drawing/2014/main" id="{25BEA927-D3E3-4250-9B59-FACF7C89DE13}"/>
              </a:ext>
            </a:extLst>
          </p:cNvPr>
          <p:cNvPicPr>
            <a:picLocks noChangeAspect="1" noChangeArrowheads="1"/>
          </p:cNvPicPr>
          <p:nvPr/>
        </p:nvPicPr>
        <p:blipFill>
          <a:blip r:embed="rId7"/>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327607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63" presetClass="path" presetSubtype="0" accel="50000" decel="50000" fill="hold" nodeType="withEffect">
                                  <p:stCondLst>
                                    <p:cond delay="0"/>
                                  </p:stCondLst>
                                  <p:childTnLst>
                                    <p:animMotion origin="layout" path="M 0.00087 -0.02006 L 0.21389 0.04784 " pathEditMode="fixed" rAng="0" ptsTypes="AA">
                                      <p:cBhvr>
                                        <p:cTn id="36" dur="2000" fill="hold"/>
                                        <p:tgtEl>
                                          <p:spTgt spid="25"/>
                                        </p:tgtEl>
                                        <p:attrNameLst>
                                          <p:attrName>ppt_x</p:attrName>
                                          <p:attrName>ppt_y</p:attrName>
                                        </p:attrNameLst>
                                      </p:cBhvr>
                                      <p:rCtr x="10660" y="3395"/>
                                    </p:animMotion>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7" y="413367"/>
            <a:ext cx="8212663" cy="823913"/>
          </a:xfrm>
        </p:spPr>
        <p:txBody>
          <a:bodyPr/>
          <a:lstStyle/>
          <a:p>
            <a:r>
              <a:rPr lang="en-AU" sz="2000" dirty="0"/>
              <a:t>Process</a:t>
            </a:r>
          </a:p>
        </p:txBody>
      </p:sp>
      <p:pic>
        <p:nvPicPr>
          <p:cNvPr id="3" name="Picture 2">
            <a:extLst>
              <a:ext uri="{FF2B5EF4-FFF2-40B4-BE49-F238E27FC236}">
                <a16:creationId xmlns:a16="http://schemas.microsoft.com/office/drawing/2014/main" id="{B6B3C81F-F5EC-4FE0-93F1-4E456053161D}"/>
              </a:ext>
            </a:extLst>
          </p:cNvPr>
          <p:cNvPicPr>
            <a:picLocks noChangeAspect="1"/>
          </p:cNvPicPr>
          <p:nvPr/>
        </p:nvPicPr>
        <p:blipFill>
          <a:blip r:embed="rId3"/>
          <a:stretch>
            <a:fillRect/>
          </a:stretch>
        </p:blipFill>
        <p:spPr>
          <a:xfrm>
            <a:off x="580093" y="769619"/>
            <a:ext cx="7726780" cy="4216945"/>
          </a:xfrm>
          <a:prstGeom prst="rect">
            <a:avLst/>
          </a:prstGeom>
        </p:spPr>
      </p:pic>
      <p:sp>
        <p:nvSpPr>
          <p:cNvPr id="5" name="Rectangle 4">
            <a:extLst>
              <a:ext uri="{FF2B5EF4-FFF2-40B4-BE49-F238E27FC236}">
                <a16:creationId xmlns:a16="http://schemas.microsoft.com/office/drawing/2014/main" id="{442F5A76-3983-4674-914F-356599B6C6F0}"/>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C4C25397-8EA7-4E79-A30D-590D9FA78027}"/>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066F487F-0D46-4979-86AD-6589DC055100}"/>
              </a:ext>
            </a:extLst>
          </p:cNvPr>
          <p:cNvPicPr>
            <a:picLocks noChangeAspect="1" noChangeArrowheads="1"/>
          </p:cNvPicPr>
          <p:nvPr/>
        </p:nvPicPr>
        <p:blipFill>
          <a:blip r:embed="rId4"/>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4818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344C3EBF-CCF9-4F42-9D32-1F5B05E331BC}"/>
              </a:ext>
            </a:extLst>
          </p:cNvPr>
          <p:cNvGraphicFramePr/>
          <p:nvPr>
            <p:extLst/>
          </p:nvPr>
        </p:nvGraphicFramePr>
        <p:xfrm>
          <a:off x="414233" y="-131445"/>
          <a:ext cx="8332470" cy="5406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AU" sz="2000" dirty="0"/>
              <a:t>Pilot study Participants</a:t>
            </a:r>
          </a:p>
        </p:txBody>
      </p:sp>
      <p:pic>
        <p:nvPicPr>
          <p:cNvPr id="4" name="Picture 2">
            <a:extLst>
              <a:ext uri="{FF2B5EF4-FFF2-40B4-BE49-F238E27FC236}">
                <a16:creationId xmlns:a16="http://schemas.microsoft.com/office/drawing/2014/main" id="{1E513004-EE21-4AE6-B700-6E9ADCE3A90B}"/>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AE93F4ED-8AF6-4070-9E47-75DEBB511840}"/>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7FB7AE40-9E5A-4434-9061-48FD9B83000F}"/>
              </a:ext>
            </a:extLst>
          </p:cNvPr>
          <p:cNvPicPr>
            <a:picLocks noChangeAspect="1" noChangeArrowheads="1"/>
          </p:cNvPicPr>
          <p:nvPr/>
        </p:nvPicPr>
        <p:blipFill>
          <a:blip r:embed="rId8"/>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3282214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0F056C-68B9-425A-874E-6548D88C22E4}"/>
              </a:ext>
            </a:extLst>
          </p:cNvPr>
          <p:cNvSpPr txBox="1"/>
          <p:nvPr/>
        </p:nvSpPr>
        <p:spPr>
          <a:xfrm>
            <a:off x="992205" y="1361658"/>
            <a:ext cx="7159589" cy="456407"/>
          </a:xfrm>
          <a:prstGeom prst="rect">
            <a:avLst/>
          </a:prstGeom>
        </p:spPr>
        <p:txBody>
          <a:bodyPr wrap="none" rtlCol="0">
            <a:spAutoFit/>
          </a:bodyPr>
          <a:lstStyle/>
          <a:p>
            <a:pPr>
              <a:lnSpc>
                <a:spcPts val="2800"/>
              </a:lnSpc>
            </a:pPr>
            <a:r>
              <a:rPr lang="en-AU" sz="2800" b="1" i="1" dirty="0">
                <a:solidFill>
                  <a:srgbClr val="00BBD5"/>
                </a:solidFill>
                <a:effectLst>
                  <a:outerShdw blurRad="38100" dist="38100" dir="2700000" algn="tl">
                    <a:srgbClr val="000000">
                      <a:alpha val="43137"/>
                    </a:srgbClr>
                  </a:outerShdw>
                </a:effectLst>
              </a:rPr>
              <a:t>Did HIRA Perform  Positively in the Pilot Study?</a:t>
            </a:r>
            <a:endParaRPr lang="en-AU" sz="2800" b="1" i="1" dirty="0">
              <a:solidFill>
                <a:srgbClr val="31859C"/>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A43F000D-A086-4044-98B8-7A1D24F70D82}"/>
              </a:ext>
            </a:extLst>
          </p:cNvPr>
          <p:cNvSpPr txBox="1"/>
          <p:nvPr/>
        </p:nvSpPr>
        <p:spPr>
          <a:xfrm>
            <a:off x="992205" y="1358066"/>
            <a:ext cx="7159589" cy="456407"/>
          </a:xfrm>
          <a:prstGeom prst="rect">
            <a:avLst/>
          </a:prstGeom>
        </p:spPr>
        <p:txBody>
          <a:bodyPr wrap="none" rtlCol="0">
            <a:spAutoFit/>
          </a:bodyPr>
          <a:lstStyle/>
          <a:p>
            <a:pPr>
              <a:lnSpc>
                <a:spcPts val="2800"/>
              </a:lnSpc>
            </a:pPr>
            <a:r>
              <a:rPr lang="en-AU" sz="2800" b="1" i="1" dirty="0">
                <a:solidFill>
                  <a:schemeClr val="bg1">
                    <a:lumMod val="65000"/>
                  </a:schemeClr>
                </a:solidFill>
                <a:effectLst>
                  <a:outerShdw blurRad="38100" dist="38100" dir="2700000" algn="tl">
                    <a:srgbClr val="000000">
                      <a:alpha val="43137"/>
                    </a:srgbClr>
                  </a:outerShdw>
                </a:effectLst>
              </a:rPr>
              <a:t>Did HIRA Perform  Positively in the Pilot Study?</a:t>
            </a:r>
          </a:p>
        </p:txBody>
      </p:sp>
      <p:sp>
        <p:nvSpPr>
          <p:cNvPr id="6" name="TextBox 5">
            <a:extLst>
              <a:ext uri="{FF2B5EF4-FFF2-40B4-BE49-F238E27FC236}">
                <a16:creationId xmlns:a16="http://schemas.microsoft.com/office/drawing/2014/main" id="{6AF5A599-642F-4BB2-8060-6CA9814A8B30}"/>
              </a:ext>
            </a:extLst>
          </p:cNvPr>
          <p:cNvSpPr txBox="1"/>
          <p:nvPr/>
        </p:nvSpPr>
        <p:spPr>
          <a:xfrm>
            <a:off x="491074" y="2211525"/>
            <a:ext cx="8195726" cy="2113399"/>
          </a:xfrm>
          <a:prstGeom prst="rect">
            <a:avLst/>
          </a:prstGeom>
        </p:spPr>
        <p:txBody>
          <a:bodyPr wrap="square" rtlCol="0">
            <a:spAutoFit/>
          </a:bodyPr>
          <a:lstStyle/>
          <a:p>
            <a:pPr marL="342900" lvl="0" indent="-342900">
              <a:lnSpc>
                <a:spcPct val="150000"/>
              </a:lnSpc>
              <a:buFont typeface="+mj-lt"/>
              <a:buAutoNum type="arabicPeriod"/>
            </a:pPr>
            <a:r>
              <a:rPr lang="en-AU" sz="2400" dirty="0">
                <a:solidFill>
                  <a:srgbClr val="7F7F7F"/>
                </a:solidFill>
              </a:rPr>
              <a:t>Did HIRA support and affect collaborative decision-making on route selection?</a:t>
            </a:r>
          </a:p>
          <a:p>
            <a:pPr marL="342900" lvl="0" indent="-342900">
              <a:lnSpc>
                <a:spcPct val="150000"/>
              </a:lnSpc>
              <a:buFont typeface="+mj-lt"/>
              <a:buAutoNum type="arabicPeriod"/>
            </a:pPr>
            <a:r>
              <a:rPr lang="en-AU" sz="2400" dirty="0"/>
              <a:t>Can HIRA be of value to participants?</a:t>
            </a:r>
          </a:p>
          <a:p>
            <a:pPr>
              <a:lnSpc>
                <a:spcPts val="2800"/>
              </a:lnSpc>
            </a:pPr>
            <a:endParaRPr lang="en-AU" sz="2400" dirty="0">
              <a:solidFill>
                <a:srgbClr val="00BBD5"/>
              </a:solidFill>
            </a:endParaRPr>
          </a:p>
        </p:txBody>
      </p:sp>
      <p:sp>
        <p:nvSpPr>
          <p:cNvPr id="7" name="TextBox 6">
            <a:extLst>
              <a:ext uri="{FF2B5EF4-FFF2-40B4-BE49-F238E27FC236}">
                <a16:creationId xmlns:a16="http://schemas.microsoft.com/office/drawing/2014/main" id="{2A617472-9BD6-432F-8E0F-FDDDDA950ED7}"/>
              </a:ext>
            </a:extLst>
          </p:cNvPr>
          <p:cNvSpPr txBox="1"/>
          <p:nvPr/>
        </p:nvSpPr>
        <p:spPr>
          <a:xfrm>
            <a:off x="491074" y="2211526"/>
            <a:ext cx="8195726" cy="2667397"/>
          </a:xfrm>
          <a:prstGeom prst="rect">
            <a:avLst/>
          </a:prstGeom>
        </p:spPr>
        <p:txBody>
          <a:bodyPr wrap="square" rtlCol="0">
            <a:spAutoFit/>
          </a:bodyPr>
          <a:lstStyle/>
          <a:p>
            <a:pPr marL="342900" lvl="0" indent="-342900">
              <a:lnSpc>
                <a:spcPct val="150000"/>
              </a:lnSpc>
              <a:buFont typeface="+mj-lt"/>
              <a:buAutoNum type="arabicPeriod"/>
            </a:pPr>
            <a:r>
              <a:rPr lang="en-AU" sz="2400" dirty="0">
                <a:solidFill>
                  <a:schemeClr val="tx1">
                    <a:lumMod val="50000"/>
                    <a:lumOff val="50000"/>
                  </a:schemeClr>
                </a:solidFill>
              </a:rPr>
              <a:t>Did HIRA support and affect collaborative decision-making on route selection?</a:t>
            </a:r>
          </a:p>
          <a:p>
            <a:pPr marL="342900" lvl="0" indent="-342900">
              <a:lnSpc>
                <a:spcPct val="150000"/>
              </a:lnSpc>
              <a:buFont typeface="+mj-lt"/>
              <a:buAutoNum type="arabicPeriod"/>
            </a:pPr>
            <a:r>
              <a:rPr lang="en-AU" sz="2400" dirty="0">
                <a:solidFill>
                  <a:schemeClr val="tx1">
                    <a:lumMod val="50000"/>
                    <a:lumOff val="50000"/>
                  </a:schemeClr>
                </a:solidFill>
              </a:rPr>
              <a:t>Can HIRA be of value to participants?</a:t>
            </a:r>
          </a:p>
          <a:p>
            <a:pPr marL="342900" lvl="0" indent="-342900">
              <a:lnSpc>
                <a:spcPct val="150000"/>
              </a:lnSpc>
              <a:buFont typeface="+mj-lt"/>
              <a:buAutoNum type="arabicPeriod"/>
            </a:pPr>
            <a:r>
              <a:rPr lang="en-AU" sz="2400" dirty="0"/>
              <a:t>How can HIRA be further developed?</a:t>
            </a:r>
          </a:p>
          <a:p>
            <a:pPr>
              <a:lnSpc>
                <a:spcPts val="2800"/>
              </a:lnSpc>
            </a:pPr>
            <a:endParaRPr lang="en-AU" sz="2400" dirty="0">
              <a:solidFill>
                <a:srgbClr val="00BBD5"/>
              </a:solidFill>
            </a:endParaRPr>
          </a:p>
        </p:txBody>
      </p:sp>
      <p:sp>
        <p:nvSpPr>
          <p:cNvPr id="2" name="Title 1"/>
          <p:cNvSpPr>
            <a:spLocks noGrp="1"/>
          </p:cNvSpPr>
          <p:nvPr>
            <p:ph type="title"/>
          </p:nvPr>
        </p:nvSpPr>
        <p:spPr/>
        <p:txBody>
          <a:bodyPr/>
          <a:lstStyle/>
          <a:p>
            <a:r>
              <a:rPr lang="en-AU" sz="2000" dirty="0"/>
              <a:t>Pilot study key evaluation questions</a:t>
            </a:r>
          </a:p>
        </p:txBody>
      </p:sp>
      <p:sp>
        <p:nvSpPr>
          <p:cNvPr id="3" name="TextBox 2">
            <a:extLst>
              <a:ext uri="{FF2B5EF4-FFF2-40B4-BE49-F238E27FC236}">
                <a16:creationId xmlns:a16="http://schemas.microsoft.com/office/drawing/2014/main" id="{7DF3F8A8-AD1D-4CBD-A6F2-23C0C4E17504}"/>
              </a:ext>
            </a:extLst>
          </p:cNvPr>
          <p:cNvSpPr txBox="1"/>
          <p:nvPr/>
        </p:nvSpPr>
        <p:spPr>
          <a:xfrm>
            <a:off x="491074" y="2211526"/>
            <a:ext cx="8195726" cy="1559401"/>
          </a:xfrm>
          <a:prstGeom prst="rect">
            <a:avLst/>
          </a:prstGeom>
        </p:spPr>
        <p:txBody>
          <a:bodyPr wrap="square" rtlCol="0">
            <a:spAutoFit/>
          </a:bodyPr>
          <a:lstStyle/>
          <a:p>
            <a:pPr marL="342900" lvl="0" indent="-342900">
              <a:lnSpc>
                <a:spcPct val="150000"/>
              </a:lnSpc>
              <a:buFont typeface="+mj-lt"/>
              <a:buAutoNum type="arabicPeriod"/>
            </a:pPr>
            <a:r>
              <a:rPr lang="en-AU" sz="2400" dirty="0"/>
              <a:t>Did HIRA support and affect collaborative decision-making on route selection?</a:t>
            </a:r>
          </a:p>
          <a:p>
            <a:pPr>
              <a:lnSpc>
                <a:spcPts val="2800"/>
              </a:lnSpc>
            </a:pPr>
            <a:endParaRPr lang="en-AU" sz="2400" dirty="0">
              <a:solidFill>
                <a:srgbClr val="00BBD5"/>
              </a:solidFill>
            </a:endParaRPr>
          </a:p>
        </p:txBody>
      </p:sp>
      <p:pic>
        <p:nvPicPr>
          <p:cNvPr id="10" name="Picture 2">
            <a:extLst>
              <a:ext uri="{FF2B5EF4-FFF2-40B4-BE49-F238E27FC236}">
                <a16:creationId xmlns:a16="http://schemas.microsoft.com/office/drawing/2014/main" id="{918C9610-B3BD-447D-99AE-0F627B1C4799}"/>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sp>
        <p:nvSpPr>
          <p:cNvPr id="11" name="Rectangle 10">
            <a:extLst>
              <a:ext uri="{FF2B5EF4-FFF2-40B4-BE49-F238E27FC236}">
                <a16:creationId xmlns:a16="http://schemas.microsoft.com/office/drawing/2014/main" id="{E350F4CB-40AA-4854-A2EE-41FC94ED5FD7}"/>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FC1D6908-021C-4E37-A6C5-C0C5402B5507}"/>
              </a:ext>
            </a:extLst>
          </p:cNvPr>
          <p:cNvPicPr>
            <a:picLocks noChangeAspect="1" noChangeArrowheads="1"/>
          </p:cNvPicPr>
          <p:nvPr/>
        </p:nvPicPr>
        <p:blipFill>
          <a:blip r:embed="rId3"/>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37427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P spid="6" grpId="1"/>
      <p:bldP spid="7" grpId="0"/>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000" dirty="0"/>
              <a:t>Pre-workshop questionnaire</a:t>
            </a:r>
          </a:p>
        </p:txBody>
      </p:sp>
      <p:sp>
        <p:nvSpPr>
          <p:cNvPr id="9" name="TextBox 8">
            <a:extLst>
              <a:ext uri="{FF2B5EF4-FFF2-40B4-BE49-F238E27FC236}">
                <a16:creationId xmlns:a16="http://schemas.microsoft.com/office/drawing/2014/main" id="{2CD2496C-323D-4972-A9CC-074D358D9A17}"/>
              </a:ext>
            </a:extLst>
          </p:cNvPr>
          <p:cNvSpPr txBox="1"/>
          <p:nvPr/>
        </p:nvSpPr>
        <p:spPr>
          <a:xfrm>
            <a:off x="474137" y="1300163"/>
            <a:ext cx="8212663" cy="2395399"/>
          </a:xfrm>
          <a:prstGeom prst="rect">
            <a:avLst/>
          </a:prstGeom>
        </p:spPr>
        <p:txBody>
          <a:bodyPr wrap="square" rtlCol="0">
            <a:spAutoFit/>
          </a:bodyPr>
          <a:lstStyle/>
          <a:p>
            <a:pPr marL="457200" indent="-457200">
              <a:buFont typeface="+mj-lt"/>
              <a:buAutoNum type="arabicPeriod"/>
            </a:pPr>
            <a:r>
              <a:rPr lang="en-AU" sz="2800" i="1" dirty="0"/>
              <a:t>Diversity of stakeholders</a:t>
            </a:r>
          </a:p>
          <a:p>
            <a:pPr marL="457200" indent="-457200">
              <a:lnSpc>
                <a:spcPct val="150000"/>
              </a:lnSpc>
              <a:buFont typeface="+mj-lt"/>
              <a:buAutoNum type="arabicPeriod"/>
            </a:pPr>
            <a:r>
              <a:rPr lang="en-AU" sz="2800" i="1" dirty="0"/>
              <a:t>Route preconceptions</a:t>
            </a:r>
          </a:p>
          <a:p>
            <a:pPr marL="457200" indent="-457200">
              <a:lnSpc>
                <a:spcPct val="150000"/>
              </a:lnSpc>
              <a:buFont typeface="+mj-lt"/>
              <a:buAutoNum type="arabicPeriod"/>
            </a:pPr>
            <a:r>
              <a:rPr lang="en-AU" sz="2800" i="1" dirty="0"/>
              <a:t>Expected benefits</a:t>
            </a:r>
          </a:p>
          <a:p>
            <a:pPr marL="457200" indent="-457200">
              <a:lnSpc>
                <a:spcPct val="150000"/>
              </a:lnSpc>
              <a:buFont typeface="+mj-lt"/>
              <a:buAutoNum type="arabicPeriod"/>
            </a:pPr>
            <a:r>
              <a:rPr lang="en-AU" sz="2800" i="1" dirty="0"/>
              <a:t>Perceived gaps</a:t>
            </a:r>
          </a:p>
        </p:txBody>
      </p:sp>
      <p:sp>
        <p:nvSpPr>
          <p:cNvPr id="10" name="TextBox 9">
            <a:extLst>
              <a:ext uri="{FF2B5EF4-FFF2-40B4-BE49-F238E27FC236}">
                <a16:creationId xmlns:a16="http://schemas.microsoft.com/office/drawing/2014/main" id="{83B62923-3CDD-4F71-9B3F-AF017AF328E0}"/>
              </a:ext>
            </a:extLst>
          </p:cNvPr>
          <p:cNvSpPr txBox="1"/>
          <p:nvPr/>
        </p:nvSpPr>
        <p:spPr>
          <a:xfrm>
            <a:off x="474137" y="1302048"/>
            <a:ext cx="4190506" cy="1749069"/>
          </a:xfrm>
          <a:prstGeom prst="rect">
            <a:avLst/>
          </a:prstGeom>
        </p:spPr>
        <p:txBody>
          <a:bodyPr wrap="none" rtlCol="0">
            <a:spAutoFit/>
          </a:bodyPr>
          <a:lstStyle/>
          <a:p>
            <a:pPr marL="457200" indent="-457200">
              <a:buFont typeface="+mj-lt"/>
              <a:buAutoNum type="arabicPeriod"/>
            </a:pPr>
            <a:r>
              <a:rPr lang="en-AU" sz="2800" i="1" dirty="0">
                <a:solidFill>
                  <a:srgbClr val="7F7F7F"/>
                </a:solidFill>
              </a:rPr>
              <a:t>Diversity of stakeholders</a:t>
            </a:r>
          </a:p>
          <a:p>
            <a:pPr marL="457200" indent="-457200">
              <a:lnSpc>
                <a:spcPct val="150000"/>
              </a:lnSpc>
              <a:buFont typeface="+mj-lt"/>
              <a:buAutoNum type="arabicPeriod"/>
            </a:pPr>
            <a:r>
              <a:rPr lang="en-AU" sz="2800" i="1" dirty="0">
                <a:solidFill>
                  <a:srgbClr val="7F7F7F"/>
                </a:solidFill>
              </a:rPr>
              <a:t>Route preconceptions</a:t>
            </a:r>
          </a:p>
          <a:p>
            <a:pPr marL="457200" indent="-457200">
              <a:lnSpc>
                <a:spcPct val="150000"/>
              </a:lnSpc>
              <a:buFont typeface="+mj-lt"/>
              <a:buAutoNum type="arabicPeriod"/>
            </a:pPr>
            <a:r>
              <a:rPr lang="en-AU" sz="2800" i="1" dirty="0">
                <a:solidFill>
                  <a:srgbClr val="7F7F7F"/>
                </a:solidFill>
              </a:rPr>
              <a:t>Expected benefits</a:t>
            </a:r>
          </a:p>
        </p:txBody>
      </p:sp>
      <p:pic>
        <p:nvPicPr>
          <p:cNvPr id="11" name="Picture 2">
            <a:extLst>
              <a:ext uri="{FF2B5EF4-FFF2-40B4-BE49-F238E27FC236}">
                <a16:creationId xmlns:a16="http://schemas.microsoft.com/office/drawing/2014/main" id="{799FB01B-814E-4377-93B4-D6D1C16A3585}"/>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sp>
        <p:nvSpPr>
          <p:cNvPr id="12" name="Rectangle 11">
            <a:extLst>
              <a:ext uri="{FF2B5EF4-FFF2-40B4-BE49-F238E27FC236}">
                <a16:creationId xmlns:a16="http://schemas.microsoft.com/office/drawing/2014/main" id="{683E0439-DA8C-4D9E-AD3F-91BB1AF027B6}"/>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086907D7-9FAF-4F7C-9CB8-9FE193E2FF1D}"/>
              </a:ext>
            </a:extLst>
          </p:cNvPr>
          <p:cNvPicPr>
            <a:picLocks noChangeAspect="1" noChangeArrowheads="1"/>
          </p:cNvPicPr>
          <p:nvPr/>
        </p:nvPicPr>
        <p:blipFill>
          <a:blip r:embed="rId3"/>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168718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9" grpId="1" uiExpand="1" build="allAtOnce"/>
      <p:bldP spid="1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000" dirty="0"/>
              <a:t>post-workshop questionnaire</a:t>
            </a:r>
          </a:p>
        </p:txBody>
      </p:sp>
      <p:pic>
        <p:nvPicPr>
          <p:cNvPr id="5" name="Picture 2">
            <a:extLst>
              <a:ext uri="{FF2B5EF4-FFF2-40B4-BE49-F238E27FC236}">
                <a16:creationId xmlns:a16="http://schemas.microsoft.com/office/drawing/2014/main" id="{F6819599-DA0B-4FC3-9FD6-98BE89757CB4}"/>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sp>
        <p:nvSpPr>
          <p:cNvPr id="6" name="Rectangle 5">
            <a:extLst>
              <a:ext uri="{FF2B5EF4-FFF2-40B4-BE49-F238E27FC236}">
                <a16:creationId xmlns:a16="http://schemas.microsoft.com/office/drawing/2014/main" id="{870C7CEF-FD64-4AFE-B07C-80E8E38DD71A}"/>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B31B8DA-4002-47A7-8D4C-275E5F19BF67}"/>
              </a:ext>
            </a:extLst>
          </p:cNvPr>
          <p:cNvSpPr txBox="1"/>
          <p:nvPr/>
        </p:nvSpPr>
        <p:spPr>
          <a:xfrm>
            <a:off x="474137" y="1300163"/>
            <a:ext cx="8212663" cy="2415918"/>
          </a:xfrm>
          <a:prstGeom prst="rect">
            <a:avLst/>
          </a:prstGeom>
        </p:spPr>
        <p:txBody>
          <a:bodyPr wrap="square" rtlCol="0">
            <a:spAutoFit/>
          </a:bodyPr>
          <a:lstStyle/>
          <a:p>
            <a:pPr marL="457200" indent="-457200">
              <a:lnSpc>
                <a:spcPts val="2800"/>
              </a:lnSpc>
              <a:buFont typeface="+mj-lt"/>
              <a:buAutoNum type="arabicPeriod"/>
            </a:pPr>
            <a:r>
              <a:rPr lang="en-AU" sz="2800" i="1" dirty="0"/>
              <a:t>Perceived value of HIRA</a:t>
            </a:r>
          </a:p>
          <a:p>
            <a:pPr marL="457200" indent="-457200">
              <a:lnSpc>
                <a:spcPct val="150000"/>
              </a:lnSpc>
              <a:buFont typeface="+mj-lt"/>
              <a:buAutoNum type="arabicPeriod"/>
            </a:pPr>
            <a:r>
              <a:rPr lang="en-AU" sz="2800" i="1" dirty="0"/>
              <a:t>Perceived gaps</a:t>
            </a:r>
          </a:p>
          <a:p>
            <a:pPr marL="457200" indent="-457200">
              <a:lnSpc>
                <a:spcPct val="150000"/>
              </a:lnSpc>
              <a:buFont typeface="+mj-lt"/>
              <a:buAutoNum type="arabicPeriod"/>
            </a:pPr>
            <a:r>
              <a:rPr lang="en-AU" sz="2800" i="1" dirty="0"/>
              <a:t>Comparison with Business as Usual</a:t>
            </a:r>
          </a:p>
          <a:p>
            <a:pPr marL="457200" indent="-457200">
              <a:lnSpc>
                <a:spcPct val="150000"/>
              </a:lnSpc>
              <a:buFont typeface="+mj-lt"/>
              <a:buAutoNum type="arabicPeriod"/>
            </a:pPr>
            <a:r>
              <a:rPr lang="en-AU" sz="2800" i="1" dirty="0"/>
              <a:t>Further development</a:t>
            </a:r>
          </a:p>
        </p:txBody>
      </p:sp>
      <p:sp>
        <p:nvSpPr>
          <p:cNvPr id="8" name="TextBox 7">
            <a:extLst>
              <a:ext uri="{FF2B5EF4-FFF2-40B4-BE49-F238E27FC236}">
                <a16:creationId xmlns:a16="http://schemas.microsoft.com/office/drawing/2014/main" id="{C4E3C98E-EE1B-4987-87A8-057223EAC901}"/>
              </a:ext>
            </a:extLst>
          </p:cNvPr>
          <p:cNvSpPr txBox="1"/>
          <p:nvPr/>
        </p:nvSpPr>
        <p:spPr>
          <a:xfrm>
            <a:off x="474137" y="1227535"/>
            <a:ext cx="5734262" cy="1749069"/>
          </a:xfrm>
          <a:prstGeom prst="rect">
            <a:avLst/>
          </a:prstGeom>
        </p:spPr>
        <p:txBody>
          <a:bodyPr wrap="none" rtlCol="0">
            <a:spAutoFit/>
          </a:bodyPr>
          <a:lstStyle/>
          <a:p>
            <a:pPr marL="457200" indent="-457200">
              <a:buFont typeface="+mj-lt"/>
              <a:buAutoNum type="arabicPeriod"/>
            </a:pPr>
            <a:r>
              <a:rPr lang="en-AU" sz="2800" i="1" dirty="0">
                <a:solidFill>
                  <a:srgbClr val="7F7F7F"/>
                </a:solidFill>
              </a:rPr>
              <a:t>Perceived value of HIRA</a:t>
            </a:r>
          </a:p>
          <a:p>
            <a:pPr marL="457200" indent="-457200">
              <a:lnSpc>
                <a:spcPct val="150000"/>
              </a:lnSpc>
              <a:buFont typeface="+mj-lt"/>
              <a:buAutoNum type="arabicPeriod"/>
            </a:pPr>
            <a:r>
              <a:rPr lang="en-AU" sz="2800" i="1" dirty="0">
                <a:solidFill>
                  <a:srgbClr val="7F7F7F"/>
                </a:solidFill>
              </a:rPr>
              <a:t>Perceived gaps</a:t>
            </a:r>
          </a:p>
          <a:p>
            <a:pPr marL="457200" indent="-457200">
              <a:lnSpc>
                <a:spcPct val="150000"/>
              </a:lnSpc>
              <a:buFont typeface="+mj-lt"/>
              <a:buAutoNum type="arabicPeriod"/>
            </a:pPr>
            <a:r>
              <a:rPr lang="en-AU" sz="2800" i="1" dirty="0">
                <a:solidFill>
                  <a:srgbClr val="7F7F7F"/>
                </a:solidFill>
              </a:rPr>
              <a:t>Comparison with Business as Usual</a:t>
            </a:r>
          </a:p>
        </p:txBody>
      </p:sp>
      <p:pic>
        <p:nvPicPr>
          <p:cNvPr id="9" name="Picture 2">
            <a:extLst>
              <a:ext uri="{FF2B5EF4-FFF2-40B4-BE49-F238E27FC236}">
                <a16:creationId xmlns:a16="http://schemas.microsoft.com/office/drawing/2014/main" id="{81EB61E1-05F1-40BC-8FF5-0E648F19C948}"/>
              </a:ext>
            </a:extLst>
          </p:cNvPr>
          <p:cNvPicPr>
            <a:picLocks noChangeAspect="1" noChangeArrowheads="1"/>
          </p:cNvPicPr>
          <p:nvPr/>
        </p:nvPicPr>
        <p:blipFill>
          <a:blip r:embed="rId3"/>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196154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7" grpId="1" uiExpand="1" build="allAtOnce"/>
      <p:bldP spid="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000" dirty="0"/>
              <a:t>Critiques (KEQ 3)</a:t>
            </a:r>
          </a:p>
        </p:txBody>
      </p:sp>
      <p:sp>
        <p:nvSpPr>
          <p:cNvPr id="4" name="TextBox 3">
            <a:extLst>
              <a:ext uri="{FF2B5EF4-FFF2-40B4-BE49-F238E27FC236}">
                <a16:creationId xmlns:a16="http://schemas.microsoft.com/office/drawing/2014/main" id="{034AF4DA-21A1-428B-8C25-448670824201}"/>
              </a:ext>
            </a:extLst>
          </p:cNvPr>
          <p:cNvSpPr txBox="1"/>
          <p:nvPr/>
        </p:nvSpPr>
        <p:spPr>
          <a:xfrm>
            <a:off x="482605" y="1215157"/>
            <a:ext cx="4097863" cy="2126095"/>
          </a:xfrm>
          <a:prstGeom prst="rect">
            <a:avLst/>
          </a:prstGeom>
        </p:spPr>
        <p:txBody>
          <a:bodyPr wrap="square" numCol="1" rtlCol="0">
            <a:spAutoFit/>
          </a:bodyPr>
          <a:lstStyle/>
          <a:p>
            <a:pPr marL="457200" indent="-457200">
              <a:buFont typeface="Arial" panose="020B0604020202020204" pitchFamily="34" charset="0"/>
              <a:buChar char="•"/>
            </a:pPr>
            <a:r>
              <a:rPr lang="en-AU" sz="2800" dirty="0"/>
              <a:t>Liability</a:t>
            </a:r>
          </a:p>
          <a:p>
            <a:pPr marL="457200" indent="-457200">
              <a:lnSpc>
                <a:spcPct val="200000"/>
              </a:lnSpc>
              <a:buFont typeface="Arial" panose="020B0604020202020204" pitchFamily="34" charset="0"/>
              <a:buChar char="•"/>
            </a:pPr>
            <a:r>
              <a:rPr lang="en-AU" sz="2800" dirty="0"/>
              <a:t>Time</a:t>
            </a:r>
          </a:p>
          <a:p>
            <a:pPr marL="457200" indent="-457200">
              <a:lnSpc>
                <a:spcPct val="200000"/>
              </a:lnSpc>
              <a:buFont typeface="Arial" panose="020B0604020202020204" pitchFamily="34" charset="0"/>
              <a:buChar char="•"/>
            </a:pPr>
            <a:r>
              <a:rPr lang="en-AU" sz="2800" dirty="0"/>
              <a:t>Language</a:t>
            </a:r>
          </a:p>
        </p:txBody>
      </p:sp>
      <p:sp>
        <p:nvSpPr>
          <p:cNvPr id="6" name="TextBox 5">
            <a:extLst>
              <a:ext uri="{FF2B5EF4-FFF2-40B4-BE49-F238E27FC236}">
                <a16:creationId xmlns:a16="http://schemas.microsoft.com/office/drawing/2014/main" id="{8A12D13E-919D-4C2A-BA83-2EC13F48BFD2}"/>
              </a:ext>
            </a:extLst>
          </p:cNvPr>
          <p:cNvSpPr txBox="1"/>
          <p:nvPr/>
        </p:nvSpPr>
        <p:spPr>
          <a:xfrm>
            <a:off x="482604" y="1213895"/>
            <a:ext cx="4097863" cy="1264320"/>
          </a:xfrm>
          <a:prstGeom prst="rect">
            <a:avLst/>
          </a:prstGeom>
        </p:spPr>
        <p:txBody>
          <a:bodyPr wrap="square" numCol="1" rtlCol="0">
            <a:spAutoFit/>
          </a:bodyPr>
          <a:lstStyle/>
          <a:p>
            <a:pPr marL="457200" indent="-457200">
              <a:buFont typeface="Arial" panose="020B0604020202020204" pitchFamily="34" charset="0"/>
              <a:buChar char="•"/>
            </a:pPr>
            <a:r>
              <a:rPr lang="en-AU" sz="2800" dirty="0">
                <a:solidFill>
                  <a:srgbClr val="7F7F7F"/>
                </a:solidFill>
              </a:rPr>
              <a:t>Liability</a:t>
            </a:r>
          </a:p>
          <a:p>
            <a:pPr marL="457200" indent="-457200">
              <a:lnSpc>
                <a:spcPct val="200000"/>
              </a:lnSpc>
              <a:buFont typeface="Arial" panose="020B0604020202020204" pitchFamily="34" charset="0"/>
              <a:buChar char="•"/>
            </a:pPr>
            <a:r>
              <a:rPr lang="en-AU" sz="2800" dirty="0">
                <a:solidFill>
                  <a:srgbClr val="7F7F7F"/>
                </a:solidFill>
              </a:rPr>
              <a:t>Time</a:t>
            </a:r>
          </a:p>
        </p:txBody>
      </p:sp>
      <p:pic>
        <p:nvPicPr>
          <p:cNvPr id="8" name="Picture 2">
            <a:extLst>
              <a:ext uri="{FF2B5EF4-FFF2-40B4-BE49-F238E27FC236}">
                <a16:creationId xmlns:a16="http://schemas.microsoft.com/office/drawing/2014/main" id="{60BB0147-4434-414E-9D39-39078AD79A12}"/>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sp>
        <p:nvSpPr>
          <p:cNvPr id="9" name="Rectangle 8">
            <a:extLst>
              <a:ext uri="{FF2B5EF4-FFF2-40B4-BE49-F238E27FC236}">
                <a16:creationId xmlns:a16="http://schemas.microsoft.com/office/drawing/2014/main" id="{4EE21553-4DDF-45A3-B419-F079B4C77033}"/>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0D53B16-46A4-4181-A77F-EF5DFF301922}"/>
              </a:ext>
            </a:extLst>
          </p:cNvPr>
          <p:cNvPicPr>
            <a:picLocks noChangeAspect="1"/>
          </p:cNvPicPr>
          <p:nvPr/>
        </p:nvPicPr>
        <p:blipFill>
          <a:blip r:embed="rId3"/>
          <a:stretch>
            <a:fillRect/>
          </a:stretch>
        </p:blipFill>
        <p:spPr>
          <a:xfrm>
            <a:off x="2883472" y="1300163"/>
            <a:ext cx="6098603" cy="3431862"/>
          </a:xfrm>
          <a:prstGeom prst="rect">
            <a:avLst/>
          </a:prstGeom>
        </p:spPr>
      </p:pic>
      <p:pic>
        <p:nvPicPr>
          <p:cNvPr id="10" name="Picture 2">
            <a:extLst>
              <a:ext uri="{FF2B5EF4-FFF2-40B4-BE49-F238E27FC236}">
                <a16:creationId xmlns:a16="http://schemas.microsoft.com/office/drawing/2014/main" id="{153F7570-4877-497B-BDEE-4759EE425619}"/>
              </a:ext>
            </a:extLst>
          </p:cNvPr>
          <p:cNvPicPr>
            <a:picLocks noChangeAspect="1" noChangeArrowheads="1"/>
          </p:cNvPicPr>
          <p:nvPr/>
        </p:nvPicPr>
        <p:blipFill>
          <a:blip r:embed="rId4"/>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369770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000" dirty="0"/>
              <a:t>recommendations</a:t>
            </a:r>
          </a:p>
        </p:txBody>
      </p:sp>
      <p:sp>
        <p:nvSpPr>
          <p:cNvPr id="6" name="TextBox 5">
            <a:extLst>
              <a:ext uri="{FF2B5EF4-FFF2-40B4-BE49-F238E27FC236}">
                <a16:creationId xmlns:a16="http://schemas.microsoft.com/office/drawing/2014/main" id="{BF2C6ADE-0FB5-44E7-AA33-9C60C9E50CFD}"/>
              </a:ext>
            </a:extLst>
          </p:cNvPr>
          <p:cNvSpPr txBox="1"/>
          <p:nvPr/>
        </p:nvSpPr>
        <p:spPr>
          <a:xfrm>
            <a:off x="474137" y="1300163"/>
            <a:ext cx="5304363" cy="2031325"/>
          </a:xfrm>
          <a:prstGeom prst="rect">
            <a:avLst/>
          </a:prstGeom>
        </p:spPr>
        <p:txBody>
          <a:bodyPr wrap="square" rtlCol="0">
            <a:spAutoFit/>
          </a:bodyPr>
          <a:lstStyle/>
          <a:p>
            <a:pPr marL="457200" indent="-457200">
              <a:lnSpc>
                <a:spcPct val="150000"/>
              </a:lnSpc>
              <a:buFont typeface="+mj-lt"/>
              <a:buAutoNum type="arabicPeriod"/>
            </a:pPr>
            <a:r>
              <a:rPr lang="en-AU" sz="2800" dirty="0"/>
              <a:t>Improve introduction to HIRA</a:t>
            </a:r>
          </a:p>
          <a:p>
            <a:pPr marL="457200" indent="-457200">
              <a:lnSpc>
                <a:spcPct val="150000"/>
              </a:lnSpc>
              <a:buFont typeface="+mj-lt"/>
              <a:buAutoNum type="arabicPeriod"/>
            </a:pPr>
            <a:r>
              <a:rPr lang="en-AU" sz="2800" dirty="0"/>
              <a:t>Re-word descriptors</a:t>
            </a:r>
          </a:p>
          <a:p>
            <a:pPr marL="457200" indent="-457200">
              <a:lnSpc>
                <a:spcPct val="150000"/>
              </a:lnSpc>
              <a:buFont typeface="+mj-lt"/>
              <a:buAutoNum type="arabicPeriod"/>
            </a:pPr>
            <a:r>
              <a:rPr lang="en-AU" sz="2800" dirty="0"/>
              <a:t>Re-order attributes</a:t>
            </a:r>
          </a:p>
        </p:txBody>
      </p:sp>
      <p:sp>
        <p:nvSpPr>
          <p:cNvPr id="9" name="TextBox 8">
            <a:extLst>
              <a:ext uri="{FF2B5EF4-FFF2-40B4-BE49-F238E27FC236}">
                <a16:creationId xmlns:a16="http://schemas.microsoft.com/office/drawing/2014/main" id="{85068360-4D0E-4B82-9A0E-ECC940A34756}"/>
              </a:ext>
            </a:extLst>
          </p:cNvPr>
          <p:cNvSpPr txBox="1"/>
          <p:nvPr/>
        </p:nvSpPr>
        <p:spPr>
          <a:xfrm>
            <a:off x="474137" y="1300163"/>
            <a:ext cx="6968063" cy="1318181"/>
          </a:xfrm>
          <a:prstGeom prst="rect">
            <a:avLst/>
          </a:prstGeom>
        </p:spPr>
        <p:txBody>
          <a:bodyPr wrap="square" rtlCol="0">
            <a:spAutoFit/>
          </a:bodyPr>
          <a:lstStyle/>
          <a:p>
            <a:pPr marL="457200" indent="-457200">
              <a:lnSpc>
                <a:spcPct val="150000"/>
              </a:lnSpc>
              <a:buFont typeface="+mj-lt"/>
              <a:buAutoNum type="arabicPeriod"/>
            </a:pPr>
            <a:r>
              <a:rPr lang="en-AU" sz="2800" dirty="0">
                <a:solidFill>
                  <a:srgbClr val="7F7F7F"/>
                </a:solidFill>
              </a:rPr>
              <a:t>Improve introduction to HIRA</a:t>
            </a:r>
          </a:p>
          <a:p>
            <a:pPr marL="457200" indent="-457200">
              <a:lnSpc>
                <a:spcPct val="150000"/>
              </a:lnSpc>
              <a:buFont typeface="+mj-lt"/>
              <a:buAutoNum type="arabicPeriod"/>
            </a:pPr>
            <a:r>
              <a:rPr lang="en-AU" sz="2800" dirty="0">
                <a:solidFill>
                  <a:srgbClr val="7F7F7F"/>
                </a:solidFill>
              </a:rPr>
              <a:t>Re-word descriptors</a:t>
            </a:r>
          </a:p>
        </p:txBody>
      </p:sp>
      <p:pic>
        <p:nvPicPr>
          <p:cNvPr id="15" name="Picture 2">
            <a:extLst>
              <a:ext uri="{FF2B5EF4-FFF2-40B4-BE49-F238E27FC236}">
                <a16:creationId xmlns:a16="http://schemas.microsoft.com/office/drawing/2014/main" id="{4F2B44EC-C008-4084-ABCF-CF816AEEB62B}"/>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sp>
        <p:nvSpPr>
          <p:cNvPr id="16" name="Rectangle 15">
            <a:extLst>
              <a:ext uri="{FF2B5EF4-FFF2-40B4-BE49-F238E27FC236}">
                <a16:creationId xmlns:a16="http://schemas.microsoft.com/office/drawing/2014/main" id="{D152FA24-1A37-4ACD-BA9F-E3A4F8F54596}"/>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236F1A6E-BED9-40F9-818F-FB81F7BF8C88}"/>
              </a:ext>
            </a:extLst>
          </p:cNvPr>
          <p:cNvPicPr>
            <a:picLocks noChangeAspect="1" noChangeArrowheads="1"/>
          </p:cNvPicPr>
          <p:nvPr/>
        </p:nvPicPr>
        <p:blipFill>
          <a:blip r:embed="rId3"/>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334721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6" grpId="1" uiExpand="1" build="allAtOnce"/>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000" dirty="0"/>
              <a:t>KEQ 1 &amp; 2 results</a:t>
            </a:r>
          </a:p>
        </p:txBody>
      </p:sp>
      <p:sp>
        <p:nvSpPr>
          <p:cNvPr id="4" name="Rectangle 3">
            <a:extLst>
              <a:ext uri="{FF2B5EF4-FFF2-40B4-BE49-F238E27FC236}">
                <a16:creationId xmlns:a16="http://schemas.microsoft.com/office/drawing/2014/main" id="{F26A2F54-E5C8-4AA4-8039-11C7536D3EB6}"/>
              </a:ext>
            </a:extLst>
          </p:cNvPr>
          <p:cNvSpPr/>
          <p:nvPr/>
        </p:nvSpPr>
        <p:spPr>
          <a:xfrm>
            <a:off x="3963935" y="1305997"/>
            <a:ext cx="1502249" cy="369332"/>
          </a:xfrm>
          <a:prstGeom prst="rect">
            <a:avLst/>
          </a:prstGeom>
        </p:spPr>
        <p:txBody>
          <a:bodyPr wrap="square">
            <a:spAutoFit/>
          </a:bodyPr>
          <a:lstStyle/>
          <a:p>
            <a:r>
              <a:rPr lang="en-AU" b="1" dirty="0"/>
              <a:t>Value of HIRA</a:t>
            </a:r>
          </a:p>
        </p:txBody>
      </p:sp>
      <p:sp>
        <p:nvSpPr>
          <p:cNvPr id="5" name="Rectangle 4">
            <a:extLst>
              <a:ext uri="{FF2B5EF4-FFF2-40B4-BE49-F238E27FC236}">
                <a16:creationId xmlns:a16="http://schemas.microsoft.com/office/drawing/2014/main" id="{97D256F7-232E-4A69-B676-E08BB6D20641}"/>
              </a:ext>
            </a:extLst>
          </p:cNvPr>
          <p:cNvSpPr/>
          <p:nvPr/>
        </p:nvSpPr>
        <p:spPr>
          <a:xfrm>
            <a:off x="502234" y="1157140"/>
            <a:ext cx="2526132" cy="646331"/>
          </a:xfrm>
          <a:prstGeom prst="rect">
            <a:avLst/>
          </a:prstGeom>
        </p:spPr>
        <p:txBody>
          <a:bodyPr wrap="square">
            <a:spAutoFit/>
          </a:bodyPr>
          <a:lstStyle/>
          <a:p>
            <a:r>
              <a:rPr lang="en-AU" b="1" dirty="0"/>
              <a:t>Benefits of Collaborative Decision-making</a:t>
            </a:r>
          </a:p>
        </p:txBody>
      </p:sp>
      <p:sp>
        <p:nvSpPr>
          <p:cNvPr id="7" name="TextBox 6">
            <a:extLst>
              <a:ext uri="{FF2B5EF4-FFF2-40B4-BE49-F238E27FC236}">
                <a16:creationId xmlns:a16="http://schemas.microsoft.com/office/drawing/2014/main" id="{682BEA2F-6C9F-403E-8E8F-9833D1DD757A}"/>
              </a:ext>
            </a:extLst>
          </p:cNvPr>
          <p:cNvSpPr txBox="1"/>
          <p:nvPr/>
        </p:nvSpPr>
        <p:spPr>
          <a:xfrm>
            <a:off x="402513" y="1803471"/>
            <a:ext cx="3091866" cy="1147494"/>
          </a:xfrm>
          <a:prstGeom prst="rect">
            <a:avLst/>
          </a:prstGeom>
        </p:spPr>
        <p:txBody>
          <a:bodyPr wrap="square" rtlCol="0">
            <a:spAutoFit/>
          </a:bodyPr>
          <a:lstStyle/>
          <a:p>
            <a:pPr marL="342900" indent="-342900">
              <a:lnSpc>
                <a:spcPts val="2800"/>
              </a:lnSpc>
              <a:buFont typeface="Arial" panose="020B0604020202020204" pitchFamily="34" charset="0"/>
              <a:buChar char="•"/>
            </a:pPr>
            <a:r>
              <a:rPr lang="en-AU" sz="2000" dirty="0"/>
              <a:t>Multi-agency discussion</a:t>
            </a:r>
          </a:p>
          <a:p>
            <a:pPr marL="342900" indent="-342900">
              <a:lnSpc>
                <a:spcPts val="2800"/>
              </a:lnSpc>
              <a:buFont typeface="Arial" panose="020B0604020202020204" pitchFamily="34" charset="0"/>
              <a:buChar char="•"/>
            </a:pPr>
            <a:r>
              <a:rPr lang="en-AU" sz="2000" dirty="0"/>
              <a:t>Information sharing</a:t>
            </a:r>
          </a:p>
          <a:p>
            <a:pPr marL="342900" indent="-342900">
              <a:lnSpc>
                <a:spcPts val="2800"/>
              </a:lnSpc>
              <a:buFont typeface="Arial" panose="020B0604020202020204" pitchFamily="34" charset="0"/>
              <a:buChar char="•"/>
            </a:pPr>
            <a:endParaRPr lang="en-AU" sz="2000" dirty="0"/>
          </a:p>
        </p:txBody>
      </p:sp>
      <p:sp>
        <p:nvSpPr>
          <p:cNvPr id="8" name="TextBox 7">
            <a:extLst>
              <a:ext uri="{FF2B5EF4-FFF2-40B4-BE49-F238E27FC236}">
                <a16:creationId xmlns:a16="http://schemas.microsoft.com/office/drawing/2014/main" id="{0B5962B5-02CC-4C4E-BC13-8D3C70C8B314}"/>
              </a:ext>
            </a:extLst>
          </p:cNvPr>
          <p:cNvSpPr txBox="1"/>
          <p:nvPr/>
        </p:nvSpPr>
        <p:spPr>
          <a:xfrm>
            <a:off x="3684523" y="1803471"/>
            <a:ext cx="2526132" cy="1865639"/>
          </a:xfrm>
          <a:prstGeom prst="rect">
            <a:avLst/>
          </a:prstGeom>
        </p:spPr>
        <p:txBody>
          <a:bodyPr wrap="square" rtlCol="0">
            <a:spAutoFit/>
          </a:bodyPr>
          <a:lstStyle/>
          <a:p>
            <a:pPr marL="342900" indent="-342900">
              <a:lnSpc>
                <a:spcPts val="2800"/>
              </a:lnSpc>
              <a:buFont typeface="Arial" panose="020B0604020202020204" pitchFamily="34" charset="0"/>
              <a:buChar char="•"/>
            </a:pPr>
            <a:r>
              <a:rPr lang="en-AU" sz="2000" dirty="0"/>
              <a:t>Risk identification</a:t>
            </a:r>
          </a:p>
          <a:p>
            <a:pPr marL="342900" indent="-342900">
              <a:lnSpc>
                <a:spcPts val="2800"/>
              </a:lnSpc>
              <a:buFont typeface="Arial" panose="020B0604020202020204" pitchFamily="34" charset="0"/>
              <a:buChar char="•"/>
            </a:pPr>
            <a:r>
              <a:rPr lang="en-AU" sz="2000" dirty="0"/>
              <a:t>Proof of risk assessment</a:t>
            </a:r>
          </a:p>
          <a:p>
            <a:pPr marL="342900" indent="-342900">
              <a:lnSpc>
                <a:spcPts val="2800"/>
              </a:lnSpc>
              <a:buFont typeface="Arial" panose="020B0604020202020204" pitchFamily="34" charset="0"/>
              <a:buChar char="•"/>
            </a:pPr>
            <a:r>
              <a:rPr lang="en-AU" sz="2000" dirty="0"/>
              <a:t>Inclusion of VRU safety in decisions</a:t>
            </a:r>
          </a:p>
        </p:txBody>
      </p:sp>
      <p:sp>
        <p:nvSpPr>
          <p:cNvPr id="10" name="TextBox 9">
            <a:extLst>
              <a:ext uri="{FF2B5EF4-FFF2-40B4-BE49-F238E27FC236}">
                <a16:creationId xmlns:a16="http://schemas.microsoft.com/office/drawing/2014/main" id="{F56F87E4-B193-4714-9432-B17B2C5351D7}"/>
              </a:ext>
            </a:extLst>
          </p:cNvPr>
          <p:cNvSpPr txBox="1"/>
          <p:nvPr/>
        </p:nvSpPr>
        <p:spPr>
          <a:xfrm>
            <a:off x="402513" y="1803471"/>
            <a:ext cx="3091866" cy="1147494"/>
          </a:xfrm>
          <a:prstGeom prst="rect">
            <a:avLst/>
          </a:prstGeom>
        </p:spPr>
        <p:txBody>
          <a:bodyPr wrap="square" rtlCol="0">
            <a:spAutoFit/>
          </a:bodyPr>
          <a:lstStyle/>
          <a:p>
            <a:pPr marL="342900" indent="-342900">
              <a:lnSpc>
                <a:spcPts val="2800"/>
              </a:lnSpc>
              <a:buFont typeface="Arial" panose="020B0604020202020204" pitchFamily="34" charset="0"/>
              <a:buChar char="•"/>
            </a:pPr>
            <a:r>
              <a:rPr lang="en-AU" sz="2000" dirty="0">
                <a:solidFill>
                  <a:srgbClr val="7F7F7F"/>
                </a:solidFill>
              </a:rPr>
              <a:t>Multi-agency discussion</a:t>
            </a:r>
          </a:p>
          <a:p>
            <a:pPr marL="342900" indent="-342900">
              <a:lnSpc>
                <a:spcPts val="2800"/>
              </a:lnSpc>
              <a:buFont typeface="Arial" panose="020B0604020202020204" pitchFamily="34" charset="0"/>
              <a:buChar char="•"/>
            </a:pPr>
            <a:r>
              <a:rPr lang="en-AU" sz="2000" dirty="0">
                <a:solidFill>
                  <a:srgbClr val="7F7F7F"/>
                </a:solidFill>
              </a:rPr>
              <a:t>Information sharing</a:t>
            </a:r>
          </a:p>
          <a:p>
            <a:pPr marL="342900" indent="-342900">
              <a:lnSpc>
                <a:spcPts val="2800"/>
              </a:lnSpc>
              <a:buFont typeface="Arial" panose="020B0604020202020204" pitchFamily="34" charset="0"/>
              <a:buChar char="•"/>
            </a:pPr>
            <a:endParaRPr lang="en-AU" sz="2000" dirty="0">
              <a:solidFill>
                <a:srgbClr val="7F7F7F"/>
              </a:solidFill>
            </a:endParaRPr>
          </a:p>
        </p:txBody>
      </p:sp>
      <p:sp>
        <p:nvSpPr>
          <p:cNvPr id="11" name="TextBox 10">
            <a:extLst>
              <a:ext uri="{FF2B5EF4-FFF2-40B4-BE49-F238E27FC236}">
                <a16:creationId xmlns:a16="http://schemas.microsoft.com/office/drawing/2014/main" id="{086E8D33-7C5C-4C8D-B528-595322FA0F89}"/>
              </a:ext>
            </a:extLst>
          </p:cNvPr>
          <p:cNvSpPr txBox="1"/>
          <p:nvPr/>
        </p:nvSpPr>
        <p:spPr>
          <a:xfrm>
            <a:off x="3684523" y="1803471"/>
            <a:ext cx="2526132" cy="1147494"/>
          </a:xfrm>
          <a:prstGeom prst="rect">
            <a:avLst/>
          </a:prstGeom>
        </p:spPr>
        <p:txBody>
          <a:bodyPr wrap="square" rtlCol="0">
            <a:spAutoFit/>
          </a:bodyPr>
          <a:lstStyle/>
          <a:p>
            <a:pPr marL="342900" indent="-342900">
              <a:lnSpc>
                <a:spcPts val="2800"/>
              </a:lnSpc>
              <a:buFont typeface="Arial" panose="020B0604020202020204" pitchFamily="34" charset="0"/>
              <a:buChar char="•"/>
            </a:pPr>
            <a:r>
              <a:rPr lang="en-AU" sz="2000" dirty="0">
                <a:solidFill>
                  <a:srgbClr val="7F7F7F"/>
                </a:solidFill>
              </a:rPr>
              <a:t>Risk identification</a:t>
            </a:r>
          </a:p>
          <a:p>
            <a:pPr marL="342900" indent="-342900">
              <a:lnSpc>
                <a:spcPts val="2800"/>
              </a:lnSpc>
              <a:buFont typeface="Arial" panose="020B0604020202020204" pitchFamily="34" charset="0"/>
              <a:buChar char="•"/>
            </a:pPr>
            <a:r>
              <a:rPr lang="en-AU" sz="2000" dirty="0">
                <a:solidFill>
                  <a:srgbClr val="7F7F7F"/>
                </a:solidFill>
              </a:rPr>
              <a:t>Proof of risk assessment</a:t>
            </a:r>
          </a:p>
        </p:txBody>
      </p:sp>
      <p:pic>
        <p:nvPicPr>
          <p:cNvPr id="14" name="Picture 13">
            <a:extLst>
              <a:ext uri="{FF2B5EF4-FFF2-40B4-BE49-F238E27FC236}">
                <a16:creationId xmlns:a16="http://schemas.microsoft.com/office/drawing/2014/main" id="{2712B008-243F-4F6B-90DF-027740B6B95C}"/>
              </a:ext>
            </a:extLst>
          </p:cNvPr>
          <p:cNvPicPr>
            <a:picLocks noChangeAspect="1"/>
          </p:cNvPicPr>
          <p:nvPr/>
        </p:nvPicPr>
        <p:blipFill>
          <a:blip r:embed="rId3"/>
          <a:stretch>
            <a:fillRect/>
          </a:stretch>
        </p:blipFill>
        <p:spPr bwMode="auto">
          <a:xfrm>
            <a:off x="212369" y="2833864"/>
            <a:ext cx="3516466" cy="1688369"/>
          </a:xfrm>
          <a:prstGeom prst="rect">
            <a:avLst/>
          </a:prstGeom>
          <a:noFill/>
        </p:spPr>
      </p:pic>
      <p:pic>
        <p:nvPicPr>
          <p:cNvPr id="15" name="Picture 2">
            <a:extLst>
              <a:ext uri="{FF2B5EF4-FFF2-40B4-BE49-F238E27FC236}">
                <a16:creationId xmlns:a16="http://schemas.microsoft.com/office/drawing/2014/main" id="{4F2B44EC-C008-4084-ABCF-CF816AEEB62B}"/>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sp>
        <p:nvSpPr>
          <p:cNvPr id="16" name="Rectangle 15">
            <a:extLst>
              <a:ext uri="{FF2B5EF4-FFF2-40B4-BE49-F238E27FC236}">
                <a16:creationId xmlns:a16="http://schemas.microsoft.com/office/drawing/2014/main" id="{D152FA24-1A37-4ACD-BA9F-E3A4F8F54596}"/>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247166F9-CDA0-4941-AD1E-621194C20EF9}"/>
              </a:ext>
            </a:extLst>
          </p:cNvPr>
          <p:cNvPicPr>
            <a:picLocks noChangeAspect="1" noChangeArrowheads="1"/>
          </p:cNvPicPr>
          <p:nvPr/>
        </p:nvPicPr>
        <p:blipFill>
          <a:blip r:embed="rId3"/>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189710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7" grpId="1" uiExpand="1" build="allAtOnce"/>
      <p:bldP spid="8" grpId="0" uiExpand="1" build="p"/>
      <p:bldP spid="8" grpId="1" uiExpand="1" build="allAtOnce"/>
      <p:bldP spid="10" grpId="0" uiExpand="1" build="p"/>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000" dirty="0"/>
              <a:t>Looking head……</a:t>
            </a:r>
          </a:p>
        </p:txBody>
      </p:sp>
      <p:sp>
        <p:nvSpPr>
          <p:cNvPr id="3" name="Rectangle 2"/>
          <p:cNvSpPr/>
          <p:nvPr/>
        </p:nvSpPr>
        <p:spPr>
          <a:xfrm>
            <a:off x="532263" y="1215763"/>
            <a:ext cx="8243247" cy="1708160"/>
          </a:xfrm>
          <a:prstGeom prst="rect">
            <a:avLst/>
          </a:prstGeom>
        </p:spPr>
        <p:txBody>
          <a:bodyPr wrap="square">
            <a:spAutoFit/>
          </a:bodyPr>
          <a:lstStyle/>
          <a:p>
            <a:pPr marL="355600" indent="-355600">
              <a:spcBef>
                <a:spcPts val="0"/>
              </a:spcBef>
              <a:spcAft>
                <a:spcPts val="600"/>
              </a:spcAft>
              <a:buFont typeface="Arial" pitchFamily="34" charset="0"/>
              <a:buChar char="•"/>
            </a:pPr>
            <a:r>
              <a:rPr lang="en-AU" sz="2400" dirty="0"/>
              <a:t>Tool refinement</a:t>
            </a:r>
          </a:p>
          <a:p>
            <a:pPr marL="355600" indent="-355600">
              <a:spcBef>
                <a:spcPts val="0"/>
              </a:spcBef>
              <a:spcAft>
                <a:spcPts val="600"/>
              </a:spcAft>
              <a:buFont typeface="Arial" pitchFamily="34" charset="0"/>
              <a:buChar char="•"/>
            </a:pPr>
            <a:r>
              <a:rPr lang="en-AU" sz="2400" dirty="0"/>
              <a:t>Web interface linking to other government resources</a:t>
            </a:r>
          </a:p>
          <a:p>
            <a:pPr marL="355600" indent="-355600">
              <a:spcBef>
                <a:spcPts val="0"/>
              </a:spcBef>
              <a:spcAft>
                <a:spcPts val="600"/>
              </a:spcAft>
              <a:buFont typeface="Arial" pitchFamily="34" charset="0"/>
              <a:buChar char="•"/>
            </a:pPr>
            <a:r>
              <a:rPr lang="en-AU" sz="2400" dirty="0"/>
              <a:t>Tool governance</a:t>
            </a:r>
          </a:p>
          <a:p>
            <a:pPr marL="285750" indent="-285750">
              <a:buFont typeface="Arial" panose="020B0604020202020204" pitchFamily="34" charset="0"/>
              <a:buChar char="•"/>
            </a:pPr>
            <a:endParaRPr lang="en-AU" dirty="0"/>
          </a:p>
        </p:txBody>
      </p:sp>
      <p:pic>
        <p:nvPicPr>
          <p:cNvPr id="4" name="Picture 2"/>
          <p:cNvPicPr>
            <a:picLocks noChangeAspect="1" noChangeArrowheads="1"/>
          </p:cNvPicPr>
          <p:nvPr/>
        </p:nvPicPr>
        <p:blipFill>
          <a:blip r:embed="rId3"/>
          <a:stretch>
            <a:fillRect/>
          </a:stretch>
        </p:blipFill>
        <p:spPr bwMode="auto">
          <a:xfrm>
            <a:off x="3296992" y="2173909"/>
            <a:ext cx="5168275" cy="2481456"/>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4A715AC9-AC41-4C7D-AE12-093109515061}"/>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6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74137" y="461596"/>
            <a:ext cx="8212663" cy="540449"/>
          </a:xfrm>
        </p:spPr>
        <p:txBody>
          <a:bodyPr/>
          <a:lstStyle/>
          <a:p>
            <a:r>
              <a:rPr lang="en-US" sz="2000" dirty="0"/>
              <a:t>Route Choice Working GROUP</a:t>
            </a:r>
          </a:p>
        </p:txBody>
      </p:sp>
      <p:sp>
        <p:nvSpPr>
          <p:cNvPr id="11" name="Rectangle 10"/>
          <p:cNvSpPr/>
          <p:nvPr/>
        </p:nvSpPr>
        <p:spPr>
          <a:xfrm>
            <a:off x="532963" y="990600"/>
            <a:ext cx="7524757" cy="4201150"/>
          </a:xfrm>
          <a:prstGeom prst="rect">
            <a:avLst/>
          </a:prstGeom>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spcAft>
                <a:spcPts val="600"/>
              </a:spcAft>
            </a:pPr>
            <a:r>
              <a:rPr lang="en-US" sz="1200" dirty="0">
                <a:solidFill>
                  <a:srgbClr val="000000"/>
                </a:solidFill>
                <a:latin typeface="Arial" panose="020B0604020202020204" pitchFamily="34" charset="0"/>
                <a:cs typeface="Arial" panose="020B0604020202020204" pitchFamily="34" charset="0"/>
              </a:rPr>
              <a:t>Route Choice Working Group (core)</a:t>
            </a:r>
          </a:p>
          <a:p>
            <a:pPr marL="285750" indent="-285750">
              <a:spcAft>
                <a:spcPts val="6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Jennifer Thompson, VicRoads</a:t>
            </a:r>
          </a:p>
          <a:p>
            <a:pPr marL="285750" indent="-285750">
              <a:spcAft>
                <a:spcPts val="6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Victor </a:t>
            </a:r>
            <a:r>
              <a:rPr lang="en-US" sz="1200" dirty="0" err="1">
                <a:solidFill>
                  <a:srgbClr val="000000"/>
                </a:solidFill>
                <a:latin typeface="Arial" panose="020B0604020202020204" pitchFamily="34" charset="0"/>
                <a:cs typeface="Arial" panose="020B0604020202020204" pitchFamily="34" charset="0"/>
              </a:rPr>
              <a:t>Trumper</a:t>
            </a:r>
            <a:r>
              <a:rPr lang="en-US" sz="1200" dirty="0">
                <a:solidFill>
                  <a:srgbClr val="000000"/>
                </a:solidFill>
                <a:latin typeface="Arial" panose="020B0604020202020204" pitchFamily="34" charset="0"/>
                <a:cs typeface="Arial" panose="020B0604020202020204" pitchFamily="34" charset="0"/>
              </a:rPr>
              <a:t>, VicRoads</a:t>
            </a:r>
          </a:p>
          <a:p>
            <a:pPr marL="285750" indent="-285750">
              <a:spcAft>
                <a:spcPts val="600"/>
              </a:spcAft>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Lora Colussi,  Aurecon</a:t>
            </a:r>
          </a:p>
          <a:p>
            <a:pPr marL="285750" indent="-285750">
              <a:spcAft>
                <a:spcPts val="600"/>
              </a:spcAft>
            </a:pPr>
            <a:r>
              <a:rPr lang="en-US" sz="1200" dirty="0">
                <a:solidFill>
                  <a:srgbClr val="000000"/>
                </a:solidFill>
                <a:latin typeface="Arial" panose="020B0604020202020204" pitchFamily="34" charset="0"/>
                <a:cs typeface="Arial" panose="020B0604020202020204" pitchFamily="34" charset="0"/>
              </a:rPr>
              <a:t>With thanks to the following contributors:</a:t>
            </a:r>
          </a:p>
          <a:p>
            <a:pPr marL="285750" indent="-285750">
              <a:spcAft>
                <a:spcPts val="600"/>
              </a:spcAft>
              <a:buFont typeface="Arial" pitchFamily="34" charset="0"/>
              <a:buChar char="•"/>
            </a:pPr>
            <a:r>
              <a:rPr lang="en-US" sz="1200" dirty="0">
                <a:solidFill>
                  <a:srgbClr val="000000"/>
                </a:solidFill>
                <a:latin typeface="Verdana" pitchFamily="34" charset="0"/>
                <a:ea typeface="Verdana" pitchFamily="34" charset="0"/>
                <a:cs typeface="Verdana" pitchFamily="34" charset="0"/>
              </a:rPr>
              <a:t>Dane </a:t>
            </a:r>
            <a:r>
              <a:rPr lang="en-AU" sz="1200" dirty="0" err="1">
                <a:latin typeface="Verdana" pitchFamily="34" charset="0"/>
                <a:ea typeface="Verdana" pitchFamily="34" charset="0"/>
                <a:cs typeface="Verdana" pitchFamily="34" charset="0"/>
              </a:rPr>
              <a:t>Miokovic</a:t>
            </a:r>
            <a:r>
              <a:rPr lang="en-AU" sz="1200" dirty="0">
                <a:latin typeface="Verdana" pitchFamily="34" charset="0"/>
                <a:ea typeface="Verdana" pitchFamily="34" charset="0"/>
                <a:cs typeface="Verdana" pitchFamily="34" charset="0"/>
              </a:rPr>
              <a:t>,</a:t>
            </a:r>
            <a:r>
              <a:rPr lang="en-AU" sz="1200" b="1" dirty="0">
                <a:latin typeface="Verdana" pitchFamily="34" charset="0"/>
                <a:ea typeface="Verdana" pitchFamily="34" charset="0"/>
                <a:cs typeface="Verdana" pitchFamily="34" charset="0"/>
              </a:rPr>
              <a:t> </a:t>
            </a:r>
            <a:r>
              <a:rPr lang="en-AU" sz="1200" dirty="0">
                <a:latin typeface="Verdana" pitchFamily="34" charset="0"/>
                <a:ea typeface="Verdana" pitchFamily="34" charset="0"/>
                <a:cs typeface="Verdana" pitchFamily="34" charset="0"/>
              </a:rPr>
              <a:t>Melbourne Metro Rail Authority &amp; </a:t>
            </a:r>
            <a:r>
              <a:rPr lang="en-AU" sz="1200" dirty="0" err="1">
                <a:latin typeface="Verdana" pitchFamily="34" charset="0"/>
                <a:ea typeface="Verdana" pitchFamily="34" charset="0"/>
                <a:cs typeface="Verdana" pitchFamily="34" charset="0"/>
              </a:rPr>
              <a:t>VicRoads</a:t>
            </a:r>
            <a:r>
              <a:rPr lang="en-AU" sz="1200" dirty="0">
                <a:latin typeface="Verdana" pitchFamily="34" charset="0"/>
                <a:ea typeface="Verdana" pitchFamily="34" charset="0"/>
                <a:cs typeface="Verdana" pitchFamily="34" charset="0"/>
              </a:rPr>
              <a:t> </a:t>
            </a:r>
            <a:endParaRPr lang="en-AU" sz="1200" b="1" dirty="0">
              <a:latin typeface="Verdana" pitchFamily="34" charset="0"/>
              <a:ea typeface="Verdana" pitchFamily="34" charset="0"/>
              <a:cs typeface="Verdana" pitchFamily="34" charset="0"/>
            </a:endParaRPr>
          </a:p>
          <a:p>
            <a:pPr marL="285750" indent="-285750">
              <a:spcAft>
                <a:spcPts val="600"/>
              </a:spcAft>
              <a:buFont typeface="Arial" pitchFamily="34" charset="0"/>
              <a:buChar char="•"/>
            </a:pPr>
            <a:r>
              <a:rPr lang="en-AU" sz="1200" dirty="0">
                <a:solidFill>
                  <a:srgbClr val="000000"/>
                </a:solidFill>
                <a:latin typeface="Verdana" pitchFamily="34" charset="0"/>
                <a:ea typeface="Verdana" pitchFamily="34" charset="0"/>
                <a:cs typeface="Verdana" pitchFamily="34" charset="0"/>
              </a:rPr>
              <a:t>Andrew </a:t>
            </a:r>
            <a:r>
              <a:rPr lang="en-AU" sz="1200" dirty="0" err="1">
                <a:solidFill>
                  <a:srgbClr val="000000"/>
                </a:solidFill>
                <a:latin typeface="Verdana" pitchFamily="34" charset="0"/>
                <a:ea typeface="Verdana" pitchFamily="34" charset="0"/>
                <a:cs typeface="Verdana" pitchFamily="34" charset="0"/>
              </a:rPr>
              <a:t>Cron</a:t>
            </a:r>
            <a:r>
              <a:rPr lang="en-AU" sz="1200" dirty="0">
                <a:solidFill>
                  <a:srgbClr val="000000"/>
                </a:solidFill>
                <a:latin typeface="Verdana" pitchFamily="34" charset="0"/>
                <a:ea typeface="Verdana" pitchFamily="34" charset="0"/>
                <a:cs typeface="Verdana" pitchFamily="34" charset="0"/>
              </a:rPr>
              <a:t>, City of Melbourne</a:t>
            </a:r>
          </a:p>
          <a:p>
            <a:pPr marL="285750" indent="-285750">
              <a:spcAft>
                <a:spcPts val="600"/>
              </a:spcAft>
              <a:buFont typeface="Arial" pitchFamily="34" charset="0"/>
              <a:buChar char="•"/>
            </a:pPr>
            <a:r>
              <a:rPr lang="en-AU" sz="1200" dirty="0">
                <a:solidFill>
                  <a:srgbClr val="000000"/>
                </a:solidFill>
                <a:latin typeface="Verdana" pitchFamily="34" charset="0"/>
                <a:ea typeface="Verdana" pitchFamily="34" charset="0"/>
                <a:cs typeface="Verdana" pitchFamily="34" charset="0"/>
              </a:rPr>
              <a:t>Fu-Ho Chung, VicRoads</a:t>
            </a:r>
          </a:p>
          <a:p>
            <a:pPr marL="285750" indent="-285750">
              <a:spcAft>
                <a:spcPts val="600"/>
              </a:spcAft>
              <a:buFont typeface="Arial" pitchFamily="34" charset="0"/>
              <a:buChar char="•"/>
            </a:pPr>
            <a:r>
              <a:rPr lang="en-US" sz="1200" dirty="0">
                <a:solidFill>
                  <a:srgbClr val="000000"/>
                </a:solidFill>
                <a:latin typeface="Arial" panose="020B0604020202020204" pitchFamily="34" charset="0"/>
                <a:cs typeface="Arial" panose="020B0604020202020204" pitchFamily="34" charset="0"/>
              </a:rPr>
              <a:t>Ben Phillips, VicRoads</a:t>
            </a:r>
            <a:endParaRPr lang="en-AU" sz="1200" dirty="0">
              <a:solidFill>
                <a:srgbClr val="000000"/>
              </a:solidFill>
              <a:latin typeface="Verdana" pitchFamily="34" charset="0"/>
              <a:ea typeface="Verdana" pitchFamily="34" charset="0"/>
              <a:cs typeface="Verdana" pitchFamily="34" charset="0"/>
            </a:endParaRPr>
          </a:p>
          <a:p>
            <a:pPr marL="285750" indent="-285750">
              <a:spcAft>
                <a:spcPts val="600"/>
              </a:spcAft>
              <a:buFont typeface="Arial" pitchFamily="34" charset="0"/>
              <a:buChar char="•"/>
            </a:pPr>
            <a:r>
              <a:rPr lang="en-AU" sz="1200" dirty="0">
                <a:solidFill>
                  <a:srgbClr val="000000"/>
                </a:solidFill>
                <a:latin typeface="Verdana" pitchFamily="34" charset="0"/>
                <a:ea typeface="Verdana" pitchFamily="34" charset="0"/>
                <a:cs typeface="Verdana" pitchFamily="34" charset="0"/>
              </a:rPr>
              <a:t>Simon </a:t>
            </a:r>
            <a:r>
              <a:rPr lang="en-AU" sz="1200" dirty="0" err="1">
                <a:solidFill>
                  <a:srgbClr val="000000"/>
                </a:solidFill>
                <a:latin typeface="Verdana" pitchFamily="34" charset="0"/>
                <a:ea typeface="Verdana" pitchFamily="34" charset="0"/>
                <a:cs typeface="Verdana" pitchFamily="34" charset="0"/>
              </a:rPr>
              <a:t>Mcleish</a:t>
            </a:r>
            <a:r>
              <a:rPr lang="en-AU" sz="1200" dirty="0">
                <a:solidFill>
                  <a:srgbClr val="000000"/>
                </a:solidFill>
                <a:latin typeface="Verdana" pitchFamily="34" charset="0"/>
                <a:ea typeface="Verdana" pitchFamily="34" charset="0"/>
                <a:cs typeface="Verdana" pitchFamily="34" charset="0"/>
              </a:rPr>
              <a:t>, Fulton Hogan</a:t>
            </a:r>
          </a:p>
          <a:p>
            <a:pPr marL="285750" indent="-285750">
              <a:spcAft>
                <a:spcPts val="600"/>
              </a:spcAft>
              <a:buFont typeface="Arial" pitchFamily="34" charset="0"/>
              <a:buChar char="•"/>
            </a:pPr>
            <a:r>
              <a:rPr lang="en-AU" sz="1200" dirty="0">
                <a:solidFill>
                  <a:srgbClr val="000000"/>
                </a:solidFill>
                <a:latin typeface="Verdana" pitchFamily="34" charset="0"/>
                <a:ea typeface="Verdana" pitchFamily="34" charset="0"/>
                <a:cs typeface="Verdana" pitchFamily="34" charset="0"/>
              </a:rPr>
              <a:t>Ken Beer, Safe Systems Solutions</a:t>
            </a:r>
          </a:p>
          <a:p>
            <a:pPr marL="285750" indent="-285750">
              <a:spcAft>
                <a:spcPts val="600"/>
              </a:spcAft>
              <a:buFont typeface="Arial" pitchFamily="34" charset="0"/>
              <a:buChar char="•"/>
            </a:pPr>
            <a:r>
              <a:rPr lang="en-AU" sz="1200" dirty="0">
                <a:solidFill>
                  <a:srgbClr val="000000"/>
                </a:solidFill>
                <a:latin typeface="Verdana" pitchFamily="34" charset="0"/>
                <a:ea typeface="Verdana" pitchFamily="34" charset="0"/>
                <a:cs typeface="Verdana" pitchFamily="34" charset="0"/>
              </a:rPr>
              <a:t>Johann Tay, Safe System Solutions</a:t>
            </a:r>
          </a:p>
          <a:p>
            <a:pPr marL="285750" indent="-285750">
              <a:spcAft>
                <a:spcPts val="600"/>
              </a:spcAft>
              <a:buFont typeface="Arial" pitchFamily="34" charset="0"/>
              <a:buChar char="•"/>
            </a:pPr>
            <a:r>
              <a:rPr lang="en-US" sz="1200" dirty="0">
                <a:solidFill>
                  <a:srgbClr val="000000"/>
                </a:solidFill>
                <a:latin typeface="Arial" panose="020B0604020202020204" pitchFamily="34" charset="0"/>
                <a:cs typeface="Arial" panose="020B0604020202020204" pitchFamily="34" charset="0"/>
              </a:rPr>
              <a:t>Matthew Bennett, RMIT (as independent reviewer)</a:t>
            </a:r>
          </a:p>
          <a:p>
            <a:pPr marL="285750" indent="-285750">
              <a:spcAft>
                <a:spcPts val="600"/>
              </a:spcAft>
              <a:buFont typeface="Arial" pitchFamily="34" charset="0"/>
              <a:buChar char="•"/>
            </a:pPr>
            <a:endParaRPr lang="en-US" sz="1200" dirty="0">
              <a:solidFill>
                <a:srgbClr val="000000"/>
              </a:solidFill>
              <a:latin typeface="Verdana" pitchFamily="34" charset="0"/>
              <a:ea typeface="Verdana" pitchFamily="34" charset="0"/>
              <a:cs typeface="Verdana" pitchFamily="34" charset="0"/>
            </a:endParaRPr>
          </a:p>
          <a:p>
            <a:pPr marL="285750" indent="-285750">
              <a:spcAft>
                <a:spcPts val="600"/>
              </a:spcAft>
            </a:pPr>
            <a:r>
              <a:rPr lang="en-US" sz="1200" dirty="0">
                <a:solidFill>
                  <a:srgbClr val="000000"/>
                </a:solidFill>
                <a:latin typeface="Arial" panose="020B0604020202020204" pitchFamily="34" charset="0"/>
                <a:cs typeface="Arial" panose="020B0604020202020204" pitchFamily="34" charset="0"/>
              </a:rPr>
              <a:t> </a:t>
            </a:r>
            <a:endParaRPr lang="en-AU" sz="1200" dirty="0">
              <a:solidFill>
                <a:srgbClr val="000000"/>
              </a:solidFill>
              <a:latin typeface="Arial" panose="020B0604020202020204" pitchFamily="34" charset="0"/>
              <a:cs typeface="Arial" panose="020B0604020202020204" pitchFamily="34" charset="0"/>
            </a:endParaRPr>
          </a:p>
          <a:p>
            <a:pPr>
              <a:spcAft>
                <a:spcPts val="600"/>
              </a:spcAft>
            </a:pPr>
            <a:endParaRPr lang="en-AU" sz="1200" b="1" dirty="0">
              <a:solidFill>
                <a:srgbClr val="00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BE5CDB6-FA06-3C4B-9D06-B23C5CAC33C3}"/>
              </a:ext>
            </a:extLst>
          </p:cNvPr>
          <p:cNvPicPr/>
          <p:nvPr/>
        </p:nvPicPr>
        <p:blipFill rotWithShape="1">
          <a:blip r:embed="rId3">
            <a:extLst>
              <a:ext uri="{28A0092B-C50C-407E-A947-70E740481C1C}">
                <a14:useLocalDpi xmlns:a14="http://schemas.microsoft.com/office/drawing/2010/main" val="0"/>
              </a:ext>
            </a:extLst>
          </a:blip>
          <a:srcRect b="-12110"/>
          <a:stretch/>
        </p:blipFill>
        <p:spPr bwMode="auto">
          <a:xfrm>
            <a:off x="2834854" y="4602165"/>
            <a:ext cx="1338129" cy="455611"/>
          </a:xfrm>
          <a:prstGeom prst="rect">
            <a:avLst/>
          </a:prstGeom>
          <a:noFill/>
          <a:ln>
            <a:noFill/>
          </a:ln>
        </p:spPr>
      </p:pic>
      <p:sp>
        <p:nvSpPr>
          <p:cNvPr id="12" name="Rectangle 11">
            <a:extLst>
              <a:ext uri="{FF2B5EF4-FFF2-40B4-BE49-F238E27FC236}">
                <a16:creationId xmlns:a16="http://schemas.microsoft.com/office/drawing/2014/main" id="{4D1AB13C-E0F6-CE48-9C29-6102FC66F5F2}"/>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6E44BA0-124F-44FB-9D42-5CFA855271D8}"/>
              </a:ext>
            </a:extLst>
          </p:cNvPr>
          <p:cNvSpPr/>
          <p:nvPr/>
        </p:nvSpPr>
        <p:spPr>
          <a:xfrm>
            <a:off x="2944999" y="4651377"/>
            <a:ext cx="1072055" cy="3079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4" name="Picture 2" descr="Image result for aurecon logo">
            <a:extLst>
              <a:ext uri="{FF2B5EF4-FFF2-40B4-BE49-F238E27FC236}">
                <a16:creationId xmlns:a16="http://schemas.microsoft.com/office/drawing/2014/main" id="{3201D85A-E16E-4F82-B632-90A9995FA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309" y="4651377"/>
            <a:ext cx="1196068" cy="2652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0" descr="Image result for vicroads">
            <a:extLst>
              <a:ext uri="{FF2B5EF4-FFF2-40B4-BE49-F238E27FC236}">
                <a16:creationId xmlns:a16="http://schemas.microsoft.com/office/drawing/2014/main" id="{B7AE1C55-6642-42B8-86BB-0F0EC184357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32305" y="4579989"/>
            <a:ext cx="1583348" cy="3548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312CCD9-C1B6-487F-98CA-23F4DA0A7EF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16925" y="4360165"/>
            <a:ext cx="1179263" cy="627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FF2B5EF4-FFF2-40B4-BE49-F238E27FC236}">
                <a16:creationId xmlns:a16="http://schemas.microsoft.com/office/drawing/2014/main" id="{E30E649D-E76E-4015-A277-A9CBD00484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46256" y="4512553"/>
            <a:ext cx="1498169" cy="499646"/>
          </a:xfrm>
          <a:prstGeom prst="rect">
            <a:avLst/>
          </a:prstGeom>
        </p:spPr>
      </p:pic>
      <p:pic>
        <p:nvPicPr>
          <p:cNvPr id="18" name="Picture 10" descr="https://upload.wikimedia.org/wikipedia/en/thumb/7/7c/Fulton_Hogan_logo.svg/1280px-Fulton_Hogan_logo.svg.png">
            <a:extLst>
              <a:ext uri="{FF2B5EF4-FFF2-40B4-BE49-F238E27FC236}">
                <a16:creationId xmlns:a16="http://schemas.microsoft.com/office/drawing/2014/main" id="{C4BE8A1E-4753-42E9-B055-D7F803199EF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07837" y="4678256"/>
            <a:ext cx="1675405" cy="2473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B409397F-6CD6-4214-AC09-67D6B1837467}"/>
              </a:ext>
            </a:extLst>
          </p:cNvPr>
          <p:cNvPicPr>
            <a:picLocks noChangeAspect="1" noChangeArrowheads="1"/>
          </p:cNvPicPr>
          <p:nvPr/>
        </p:nvPicPr>
        <p:blipFill>
          <a:blip r:embed="rId9"/>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278731319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3557862" y="1505143"/>
            <a:ext cx="2649263" cy="2867025"/>
          </a:xfrm>
          <a:prstGeom prst="rect">
            <a:avLst/>
          </a:prstGeom>
        </p:spPr>
        <p:txBody>
          <a:bodyPr/>
          <a:lstStyle>
            <a:lvl1pPr algn="l" defTabSz="457200" rtl="0" fontAlgn="base">
              <a:spcBef>
                <a:spcPct val="20000"/>
              </a:spcBef>
              <a:spcAft>
                <a:spcPts val="600"/>
              </a:spcAft>
              <a:buFont typeface="Arial" pitchFamily="34" charset="0"/>
              <a:defRPr sz="2000" kern="1200">
                <a:solidFill>
                  <a:schemeClr val="tx1">
                    <a:lumMod val="50000"/>
                  </a:schemeClr>
                </a:solidFill>
                <a:latin typeface="Arial"/>
                <a:ea typeface="MS PGothic" pitchFamily="34" charset="-128"/>
                <a:cs typeface="Arial"/>
              </a:defRPr>
            </a:lvl1pPr>
            <a:lvl2pPr algn="l" defTabSz="457200" rtl="0" fontAlgn="base">
              <a:spcBef>
                <a:spcPct val="20000"/>
              </a:spcBef>
              <a:spcAft>
                <a:spcPct val="0"/>
              </a:spcAft>
              <a:buFont typeface="Arial" pitchFamily="34" charset="0"/>
              <a:defRPr b="1" kern="1200">
                <a:solidFill>
                  <a:schemeClr val="tx1">
                    <a:lumMod val="50000"/>
                  </a:schemeClr>
                </a:solidFill>
                <a:latin typeface="Arial"/>
                <a:ea typeface="MS PGothic" pitchFamily="34" charset="-128"/>
                <a:cs typeface="Arial"/>
              </a:defRPr>
            </a:lvl2pPr>
            <a:lvl3pPr algn="l" defTabSz="457200" rtl="0" fontAlgn="base">
              <a:spcBef>
                <a:spcPct val="20000"/>
              </a:spcBef>
              <a:spcAft>
                <a:spcPct val="0"/>
              </a:spcAft>
              <a:buFont typeface="Arial" pitchFamily="34" charset="0"/>
              <a:defRPr kern="1200">
                <a:solidFill>
                  <a:schemeClr val="tx1">
                    <a:lumMod val="50000"/>
                  </a:schemeClr>
                </a:solidFill>
                <a:latin typeface="Arial"/>
                <a:ea typeface="MS PGothic" pitchFamily="34" charset="-128"/>
                <a:cs typeface="Arial"/>
              </a:defRPr>
            </a:lvl3pPr>
            <a:lvl4pPr marL="171450" indent="-171450" algn="l" defTabSz="457200" rtl="0" fontAlgn="base">
              <a:spcBef>
                <a:spcPct val="20000"/>
              </a:spcBef>
              <a:spcAft>
                <a:spcPct val="0"/>
              </a:spcAft>
              <a:buFont typeface="Arial" pitchFamily="34" charset="0"/>
              <a:buChar char="•"/>
              <a:defRPr kern="1200">
                <a:solidFill>
                  <a:schemeClr val="tx1">
                    <a:lumMod val="50000"/>
                  </a:schemeClr>
                </a:solidFill>
                <a:latin typeface="Arial"/>
                <a:ea typeface="MS PGothic" pitchFamily="34" charset="-128"/>
                <a:cs typeface="Arial"/>
              </a:defRPr>
            </a:lvl4pPr>
            <a:lvl5pPr marL="361950" indent="-184150" algn="l" defTabSz="457200" rtl="0" fontAlgn="base">
              <a:spcBef>
                <a:spcPct val="20000"/>
              </a:spcBef>
              <a:spcAft>
                <a:spcPct val="0"/>
              </a:spcAft>
              <a:buFont typeface="Lucida Grande" charset="0"/>
              <a:buChar char="-"/>
              <a:defRPr kern="1200">
                <a:solidFill>
                  <a:schemeClr val="tx1">
                    <a:lumMod val="50000"/>
                  </a:schemeClr>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0"/>
              </a:spcBef>
              <a:spcAft>
                <a:spcPts val="1200"/>
              </a:spcAft>
              <a:buFont typeface="Arial" pitchFamily="34" charset="0"/>
              <a:buChar char="•"/>
            </a:pPr>
            <a:r>
              <a:rPr lang="en-AU" sz="1400" dirty="0">
                <a:solidFill>
                  <a:srgbClr val="000000"/>
                </a:solidFill>
              </a:rPr>
              <a:t>Cross-section of industry, projects, regulators, councils, etc</a:t>
            </a:r>
          </a:p>
          <a:p>
            <a:pPr marL="285750" indent="-285750">
              <a:spcBef>
                <a:spcPts val="0"/>
              </a:spcBef>
              <a:spcAft>
                <a:spcPts val="1200"/>
              </a:spcAft>
              <a:buFont typeface="Arial" pitchFamily="34" charset="0"/>
              <a:buChar char="•"/>
            </a:pPr>
            <a:r>
              <a:rPr lang="en-AU" sz="1400" dirty="0">
                <a:solidFill>
                  <a:srgbClr val="000000"/>
                </a:solidFill>
              </a:rPr>
              <a:t>Common view of importance of the issue</a:t>
            </a:r>
          </a:p>
          <a:p>
            <a:pPr marL="285750" indent="-285750">
              <a:spcBef>
                <a:spcPts val="0"/>
              </a:spcBef>
              <a:spcAft>
                <a:spcPts val="1200"/>
              </a:spcAft>
              <a:buFont typeface="Arial" pitchFamily="34" charset="0"/>
              <a:buChar char="•"/>
            </a:pPr>
            <a:r>
              <a:rPr lang="en-AU" sz="1400" dirty="0">
                <a:solidFill>
                  <a:srgbClr val="000000"/>
                </a:solidFill>
              </a:rPr>
              <a:t>Opportunity to build improvements on the foundation of the Melbourne major projects</a:t>
            </a:r>
          </a:p>
        </p:txBody>
      </p:sp>
      <p:sp>
        <p:nvSpPr>
          <p:cNvPr id="5" name="Title 1"/>
          <p:cNvSpPr>
            <a:spLocks noGrp="1"/>
          </p:cNvSpPr>
          <p:nvPr>
            <p:ph type="title"/>
          </p:nvPr>
        </p:nvSpPr>
        <p:spPr>
          <a:xfrm>
            <a:off x="474137" y="476250"/>
            <a:ext cx="8212663" cy="823913"/>
          </a:xfrm>
        </p:spPr>
        <p:txBody>
          <a:bodyPr/>
          <a:lstStyle/>
          <a:p>
            <a:r>
              <a:rPr lang="en-US" sz="2000" dirty="0"/>
              <a:t>Industry Forum - December 6, 2016</a:t>
            </a:r>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0769" y="1081825"/>
            <a:ext cx="2505017" cy="1856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0769" y="3097302"/>
            <a:ext cx="2504220" cy="179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a:extLst>
              <a:ext uri="{FF2B5EF4-FFF2-40B4-BE49-F238E27FC236}">
                <a16:creationId xmlns:a16="http://schemas.microsoft.com/office/drawing/2014/main" id="{187A3EA7-745A-4848-879F-7048B3FA93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27665">
            <a:off x="6517158" y="1420665"/>
            <a:ext cx="2118320" cy="2826266"/>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9DC8DDAD-4FC1-4F4E-8CCA-D58E2526077F}"/>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7474C4B5-EE4B-4A78-ABAC-FE064F8132CC}"/>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8FA4EAFB-5761-44E9-BFF6-88838E319C9C}"/>
              </a:ext>
            </a:extLst>
          </p:cNvPr>
          <p:cNvPicPr>
            <a:picLocks noChangeAspect="1" noChangeArrowheads="1"/>
          </p:cNvPicPr>
          <p:nvPr/>
        </p:nvPicPr>
        <p:blipFill>
          <a:blip r:embed="rId6"/>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761265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35" y="495589"/>
            <a:ext cx="7150156" cy="1158495"/>
          </a:xfrm>
        </p:spPr>
        <p:txBody>
          <a:bodyPr/>
          <a:lstStyle/>
          <a:p>
            <a:r>
              <a:rPr lang="en-AU" sz="2000" dirty="0"/>
              <a:t>Findings of Transport for London review</a:t>
            </a:r>
          </a:p>
        </p:txBody>
      </p:sp>
      <p:pic>
        <p:nvPicPr>
          <p:cNvPr id="5" name="Picture 4">
            <a:extLst>
              <a:ext uri="{FF2B5EF4-FFF2-40B4-BE49-F238E27FC236}">
                <a16:creationId xmlns:a16="http://schemas.microsoft.com/office/drawing/2014/main" id="{F2537FD8-4438-4CC8-95F5-AAD2AC85EDD0}"/>
              </a:ext>
            </a:extLst>
          </p:cNvPr>
          <p:cNvPicPr>
            <a:picLocks noChangeAspect="1"/>
          </p:cNvPicPr>
          <p:nvPr/>
        </p:nvPicPr>
        <p:blipFill>
          <a:blip r:embed="rId3"/>
          <a:stretch>
            <a:fillRect/>
          </a:stretch>
        </p:blipFill>
        <p:spPr>
          <a:xfrm>
            <a:off x="474137" y="981319"/>
            <a:ext cx="3144826" cy="3901555"/>
          </a:xfrm>
          <a:prstGeom prst="rect">
            <a:avLst/>
          </a:prstGeom>
        </p:spPr>
      </p:pic>
      <p:sp>
        <p:nvSpPr>
          <p:cNvPr id="6" name="TextBox 5">
            <a:extLst>
              <a:ext uri="{FF2B5EF4-FFF2-40B4-BE49-F238E27FC236}">
                <a16:creationId xmlns:a16="http://schemas.microsoft.com/office/drawing/2014/main" id="{637F2D7F-9BB7-47EF-8703-A83C77E0EDD8}"/>
              </a:ext>
            </a:extLst>
          </p:cNvPr>
          <p:cNvSpPr txBox="1"/>
          <p:nvPr/>
        </p:nvSpPr>
        <p:spPr>
          <a:xfrm>
            <a:off x="321971" y="4734477"/>
            <a:ext cx="1627946" cy="409023"/>
          </a:xfrm>
          <a:prstGeom prst="rect">
            <a:avLst/>
          </a:prstGeom>
        </p:spPr>
        <p:txBody>
          <a:bodyPr wrap="none" rtlCol="0">
            <a:spAutoFit/>
          </a:bodyPr>
          <a:lstStyle/>
          <a:p>
            <a:pPr>
              <a:lnSpc>
                <a:spcPts val="2800"/>
              </a:lnSpc>
            </a:pPr>
            <a:r>
              <a:rPr lang="en-AU" sz="1400" dirty="0"/>
              <a:t>Source: TRL PPR639</a:t>
            </a:r>
          </a:p>
        </p:txBody>
      </p:sp>
      <p:sp>
        <p:nvSpPr>
          <p:cNvPr id="7" name="Rectangle 6">
            <a:extLst>
              <a:ext uri="{FF2B5EF4-FFF2-40B4-BE49-F238E27FC236}">
                <a16:creationId xmlns:a16="http://schemas.microsoft.com/office/drawing/2014/main" id="{DB7E3979-96BF-47E0-AE2A-B8742314B995}"/>
              </a:ext>
            </a:extLst>
          </p:cNvPr>
          <p:cNvSpPr/>
          <p:nvPr/>
        </p:nvSpPr>
        <p:spPr>
          <a:xfrm>
            <a:off x="3866881" y="1074837"/>
            <a:ext cx="4572000" cy="3267048"/>
          </a:xfrm>
          <a:prstGeom prst="rect">
            <a:avLst/>
          </a:prstGeom>
        </p:spPr>
        <p:txBody>
          <a:bodyPr>
            <a:spAutoFit/>
          </a:bodyPr>
          <a:lstStyle/>
          <a:p>
            <a:pPr marL="285750" indent="-285750">
              <a:lnSpc>
                <a:spcPct val="115000"/>
              </a:lnSpc>
              <a:spcAft>
                <a:spcPts val="600"/>
              </a:spcAft>
              <a:buFont typeface="Arial" panose="020B0604020202020204" pitchFamily="34" charset="0"/>
              <a:buChar char="•"/>
            </a:pPr>
            <a:r>
              <a:rPr lang="en-AU" sz="1800" dirty="0">
                <a:effectLst/>
                <a:latin typeface="Arial" panose="020B0604020202020204" pitchFamily="34" charset="0"/>
                <a:ea typeface="Arial" panose="020B0604020202020204" pitchFamily="34" charset="0"/>
                <a:cs typeface="Times New Roman" panose="02020603050405020304" pitchFamily="18" charset="0"/>
              </a:rPr>
              <a:t>Road risk is less important</a:t>
            </a:r>
          </a:p>
          <a:p>
            <a:pPr>
              <a:lnSpc>
                <a:spcPct val="115000"/>
              </a:lnSpc>
              <a:spcAft>
                <a:spcPts val="600"/>
              </a:spcAft>
            </a:pPr>
            <a:endParaRPr lang="en-AU" sz="1800" dirty="0">
              <a:effectLst/>
              <a:latin typeface="Arial" panose="020B0604020202020204" pitchFamily="34" charset="0"/>
              <a:ea typeface="Arial" panose="020B0604020202020204" pitchFamily="34" charset="0"/>
              <a:cs typeface="Times New Roman" panose="02020603050405020304" pitchFamily="18" charset="0"/>
            </a:endParaRPr>
          </a:p>
          <a:p>
            <a:pPr marL="285750" indent="-285750">
              <a:lnSpc>
                <a:spcPct val="115000"/>
              </a:lnSpc>
              <a:spcAft>
                <a:spcPts val="600"/>
              </a:spcAft>
              <a:buFont typeface="Arial" panose="020B0604020202020204" pitchFamily="34" charset="0"/>
              <a:buChar char="•"/>
            </a:pPr>
            <a:r>
              <a:rPr lang="en-AU" dirty="0">
                <a:latin typeface="Arial" panose="020B0604020202020204" pitchFamily="34" charset="0"/>
                <a:ea typeface="Arial" panose="020B0604020202020204" pitchFamily="34" charset="0"/>
                <a:cs typeface="Times New Roman" panose="02020603050405020304" pitchFamily="18" charset="0"/>
              </a:rPr>
              <a:t>Lack of ownership of road risk by principal contractors</a:t>
            </a:r>
          </a:p>
          <a:p>
            <a:pPr>
              <a:lnSpc>
                <a:spcPct val="115000"/>
              </a:lnSpc>
              <a:spcAft>
                <a:spcPts val="600"/>
              </a:spcAft>
            </a:pPr>
            <a:endParaRPr lang="en-AU" dirty="0">
              <a:latin typeface="Arial" panose="020B0604020202020204" pitchFamily="34" charset="0"/>
              <a:ea typeface="Arial" panose="020B0604020202020204" pitchFamily="34" charset="0"/>
              <a:cs typeface="Times New Roman" panose="02020603050405020304" pitchFamily="18" charset="0"/>
            </a:endParaRPr>
          </a:p>
          <a:p>
            <a:pPr marL="285750" indent="-285750">
              <a:lnSpc>
                <a:spcPct val="115000"/>
              </a:lnSpc>
              <a:spcAft>
                <a:spcPts val="600"/>
              </a:spcAft>
              <a:buFont typeface="Arial" panose="020B0604020202020204" pitchFamily="34" charset="0"/>
              <a:buChar char="•"/>
            </a:pPr>
            <a:r>
              <a:rPr lang="en-AU" sz="1800" dirty="0">
                <a:effectLst/>
                <a:latin typeface="Arial" panose="020B0604020202020204" pitchFamily="34" charset="0"/>
                <a:ea typeface="Arial" panose="020B0604020202020204" pitchFamily="34" charset="0"/>
                <a:cs typeface="Times New Roman" panose="02020603050405020304" pitchFamily="18" charset="0"/>
              </a:rPr>
              <a:t>Route planning to avoid </a:t>
            </a:r>
            <a:r>
              <a:rPr lang="en-AU" dirty="0">
                <a:latin typeface="Arial" panose="020B0604020202020204" pitchFamily="34" charset="0"/>
                <a:ea typeface="Arial" panose="020B0604020202020204" pitchFamily="34" charset="0"/>
                <a:cs typeface="Times New Roman" panose="02020603050405020304" pitchFamily="18" charset="0"/>
              </a:rPr>
              <a:t>cyclists is especially difficult in construction projects due to the transitory nature of sites</a:t>
            </a:r>
            <a:endParaRPr lang="en-AU"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D31AE65D-9E08-424F-9C5A-8639175C10F9}"/>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EFFAB6A3-2D74-4345-8C7D-86AF2D51D223}"/>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pic>
        <p:nvPicPr>
          <p:cNvPr id="10" name="Picture 2">
            <a:extLst>
              <a:ext uri="{FF2B5EF4-FFF2-40B4-BE49-F238E27FC236}">
                <a16:creationId xmlns:a16="http://schemas.microsoft.com/office/drawing/2014/main" id="{6AB3D04F-A2D9-4427-9331-E5883AE982D8}"/>
              </a:ext>
            </a:extLst>
          </p:cNvPr>
          <p:cNvPicPr>
            <a:picLocks noChangeAspect="1" noChangeArrowheads="1"/>
          </p:cNvPicPr>
          <p:nvPr/>
        </p:nvPicPr>
        <p:blipFill>
          <a:blip r:embed="rId4"/>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772649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A426-A00F-4884-929F-A915F4DCE88C}"/>
              </a:ext>
            </a:extLst>
          </p:cNvPr>
          <p:cNvSpPr>
            <a:spLocks noGrp="1"/>
          </p:cNvSpPr>
          <p:nvPr>
            <p:ph type="title"/>
          </p:nvPr>
        </p:nvSpPr>
        <p:spPr/>
        <p:txBody>
          <a:bodyPr/>
          <a:lstStyle/>
          <a:p>
            <a:r>
              <a:rPr lang="en-AU" sz="2000" dirty="0"/>
              <a:t>Current Practice</a:t>
            </a:r>
          </a:p>
        </p:txBody>
      </p:sp>
      <p:pic>
        <p:nvPicPr>
          <p:cNvPr id="7" name="Picture Placeholder 6">
            <a:extLst>
              <a:ext uri="{FF2B5EF4-FFF2-40B4-BE49-F238E27FC236}">
                <a16:creationId xmlns:a16="http://schemas.microsoft.com/office/drawing/2014/main" id="{1BC97936-C664-4B2E-B31F-A2CB6332227C}"/>
              </a:ext>
            </a:extLst>
          </p:cNvPr>
          <p:cNvPicPr>
            <a:picLocks noGrp="1" noChangeAspect="1"/>
          </p:cNvPicPr>
          <p:nvPr>
            <p:ph type="pic" sz="quarter" idx="10"/>
          </p:nvPr>
        </p:nvPicPr>
        <p:blipFill rotWithShape="1">
          <a:blip r:embed="rId3"/>
          <a:srcRect l="15376" t="30482" r="30710" b="29136"/>
          <a:stretch/>
        </p:blipFill>
        <p:spPr>
          <a:xfrm>
            <a:off x="474137" y="1238617"/>
            <a:ext cx="8453159" cy="3561397"/>
          </a:xfrm>
        </p:spPr>
      </p:pic>
      <p:pic>
        <p:nvPicPr>
          <p:cNvPr id="4" name="Picture 2">
            <a:extLst>
              <a:ext uri="{FF2B5EF4-FFF2-40B4-BE49-F238E27FC236}">
                <a16:creationId xmlns:a16="http://schemas.microsoft.com/office/drawing/2014/main" id="{0CD8EF34-19EC-4A2B-AD12-ADE2E3FCA995}"/>
              </a:ext>
            </a:extLst>
          </p:cNvPr>
          <p:cNvPicPr>
            <a:picLocks noChangeAspect="1" noChangeArrowheads="1"/>
          </p:cNvPicPr>
          <p:nvPr/>
        </p:nvPicPr>
        <p:blipFill>
          <a:blip r:embed="rId4"/>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711980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09D52-1F0B-4B83-B118-A91F3DB7EA4E}"/>
              </a:ext>
            </a:extLst>
          </p:cNvPr>
          <p:cNvPicPr>
            <a:picLocks noChangeAspect="1"/>
          </p:cNvPicPr>
          <p:nvPr/>
        </p:nvPicPr>
        <p:blipFill>
          <a:blip r:embed="rId3"/>
          <a:stretch>
            <a:fillRect/>
          </a:stretch>
        </p:blipFill>
        <p:spPr>
          <a:xfrm>
            <a:off x="680860" y="847453"/>
            <a:ext cx="5918275" cy="4066836"/>
          </a:xfrm>
          <a:prstGeom prst="rect">
            <a:avLst/>
          </a:prstGeom>
        </p:spPr>
      </p:pic>
      <p:sp>
        <p:nvSpPr>
          <p:cNvPr id="2" name="Title 1"/>
          <p:cNvSpPr>
            <a:spLocks noGrp="1"/>
          </p:cNvSpPr>
          <p:nvPr>
            <p:ph type="title"/>
          </p:nvPr>
        </p:nvSpPr>
        <p:spPr/>
        <p:txBody>
          <a:bodyPr/>
          <a:lstStyle/>
          <a:p>
            <a:r>
              <a:rPr lang="en-AU" sz="2000" dirty="0"/>
              <a:t>Gaps in the current route selection process</a:t>
            </a:r>
          </a:p>
        </p:txBody>
      </p:sp>
      <p:sp>
        <p:nvSpPr>
          <p:cNvPr id="6" name="Rectangle 5">
            <a:extLst>
              <a:ext uri="{FF2B5EF4-FFF2-40B4-BE49-F238E27FC236}">
                <a16:creationId xmlns:a16="http://schemas.microsoft.com/office/drawing/2014/main" id="{BB6263A3-8931-4E70-8EED-58F8DCC71164}"/>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3AB229CB-B448-485D-A133-AA6D3874C4D1}"/>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grpSp>
        <p:nvGrpSpPr>
          <p:cNvPr id="23" name="Group 22">
            <a:extLst>
              <a:ext uri="{FF2B5EF4-FFF2-40B4-BE49-F238E27FC236}">
                <a16:creationId xmlns:a16="http://schemas.microsoft.com/office/drawing/2014/main" id="{35E00965-A77D-4257-AF49-042C3CA59A85}"/>
              </a:ext>
            </a:extLst>
          </p:cNvPr>
          <p:cNvGrpSpPr/>
          <p:nvPr/>
        </p:nvGrpSpPr>
        <p:grpSpPr>
          <a:xfrm>
            <a:off x="4423571" y="2881096"/>
            <a:ext cx="3074830" cy="1455239"/>
            <a:chOff x="5074276" y="2759315"/>
            <a:chExt cx="3074830" cy="1455239"/>
          </a:xfrm>
        </p:grpSpPr>
        <p:pic>
          <p:nvPicPr>
            <p:cNvPr id="4" name="Picture 3">
              <a:extLst>
                <a:ext uri="{FF2B5EF4-FFF2-40B4-BE49-F238E27FC236}">
                  <a16:creationId xmlns:a16="http://schemas.microsoft.com/office/drawing/2014/main" id="{CB7520A5-59E3-4C86-94AC-36FCD39F3305}"/>
                </a:ext>
              </a:extLst>
            </p:cNvPr>
            <p:cNvPicPr>
              <a:picLocks noChangeAspect="1"/>
            </p:cNvPicPr>
            <p:nvPr/>
          </p:nvPicPr>
          <p:blipFill>
            <a:blip r:embed="rId4"/>
            <a:stretch>
              <a:fillRect/>
            </a:stretch>
          </p:blipFill>
          <p:spPr>
            <a:xfrm>
              <a:off x="5866200" y="2759315"/>
              <a:ext cx="2282906" cy="1455239"/>
            </a:xfrm>
            <a:prstGeom prst="rect">
              <a:avLst/>
            </a:prstGeom>
          </p:spPr>
        </p:pic>
        <p:cxnSp>
          <p:nvCxnSpPr>
            <p:cNvPr id="9" name="Straight Arrow Connector 8">
              <a:extLst>
                <a:ext uri="{FF2B5EF4-FFF2-40B4-BE49-F238E27FC236}">
                  <a16:creationId xmlns:a16="http://schemas.microsoft.com/office/drawing/2014/main" id="{3FDCCE56-6477-45FC-A175-5808212B50BF}"/>
                </a:ext>
              </a:extLst>
            </p:cNvPr>
            <p:cNvCxnSpPr/>
            <p:nvPr/>
          </p:nvCxnSpPr>
          <p:spPr>
            <a:xfrm flipH="1">
              <a:off x="5074276" y="3940935"/>
              <a:ext cx="79192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4" name="Group 23">
            <a:extLst>
              <a:ext uri="{FF2B5EF4-FFF2-40B4-BE49-F238E27FC236}">
                <a16:creationId xmlns:a16="http://schemas.microsoft.com/office/drawing/2014/main" id="{0B29A213-F48B-47B7-96D5-0040807A13AB}"/>
              </a:ext>
            </a:extLst>
          </p:cNvPr>
          <p:cNvGrpSpPr/>
          <p:nvPr/>
        </p:nvGrpSpPr>
        <p:grpSpPr>
          <a:xfrm>
            <a:off x="3258355" y="847453"/>
            <a:ext cx="2975020" cy="1621687"/>
            <a:chOff x="3258355" y="847453"/>
            <a:chExt cx="2975020" cy="1621687"/>
          </a:xfrm>
        </p:grpSpPr>
        <p:pic>
          <p:nvPicPr>
            <p:cNvPr id="11" name="Picture 10">
              <a:extLst>
                <a:ext uri="{FF2B5EF4-FFF2-40B4-BE49-F238E27FC236}">
                  <a16:creationId xmlns:a16="http://schemas.microsoft.com/office/drawing/2014/main" id="{EC7EEADD-57EE-40D5-8C26-D75D5D7F37EB}"/>
                </a:ext>
              </a:extLst>
            </p:cNvPr>
            <p:cNvPicPr>
              <a:picLocks noChangeAspect="1"/>
            </p:cNvPicPr>
            <p:nvPr/>
          </p:nvPicPr>
          <p:blipFill>
            <a:blip r:embed="rId5"/>
            <a:stretch>
              <a:fillRect/>
            </a:stretch>
          </p:blipFill>
          <p:spPr>
            <a:xfrm>
              <a:off x="4611688" y="847453"/>
              <a:ext cx="1621687" cy="1621687"/>
            </a:xfrm>
            <a:prstGeom prst="rect">
              <a:avLst/>
            </a:prstGeom>
          </p:spPr>
        </p:pic>
        <p:cxnSp>
          <p:nvCxnSpPr>
            <p:cNvPr id="12" name="Straight Arrow Connector 11">
              <a:extLst>
                <a:ext uri="{FF2B5EF4-FFF2-40B4-BE49-F238E27FC236}">
                  <a16:creationId xmlns:a16="http://schemas.microsoft.com/office/drawing/2014/main" id="{B29DE8C2-50FD-443D-ACD3-CC2EC3613B4E}"/>
                </a:ext>
              </a:extLst>
            </p:cNvPr>
            <p:cNvCxnSpPr>
              <a:cxnSpLocks/>
            </p:cNvCxnSpPr>
            <p:nvPr/>
          </p:nvCxnSpPr>
          <p:spPr>
            <a:xfrm flipH="1" flipV="1">
              <a:off x="3258355" y="1300163"/>
              <a:ext cx="1353333" cy="487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6" name="Group 25">
            <a:extLst>
              <a:ext uri="{FF2B5EF4-FFF2-40B4-BE49-F238E27FC236}">
                <a16:creationId xmlns:a16="http://schemas.microsoft.com/office/drawing/2014/main" id="{62C8E3DE-8C8B-4A82-B4EE-1E7F5F491045}"/>
              </a:ext>
            </a:extLst>
          </p:cNvPr>
          <p:cNvGrpSpPr/>
          <p:nvPr/>
        </p:nvGrpSpPr>
        <p:grpSpPr>
          <a:xfrm>
            <a:off x="1525350" y="2274851"/>
            <a:ext cx="2475388" cy="1489925"/>
            <a:chOff x="1645600" y="2394614"/>
            <a:chExt cx="2475388" cy="1489925"/>
          </a:xfrm>
        </p:grpSpPr>
        <p:pic>
          <p:nvPicPr>
            <p:cNvPr id="15" name="Picture 14">
              <a:extLst>
                <a:ext uri="{FF2B5EF4-FFF2-40B4-BE49-F238E27FC236}">
                  <a16:creationId xmlns:a16="http://schemas.microsoft.com/office/drawing/2014/main" id="{E5CC299C-323A-47C2-A408-B96621424518}"/>
                </a:ext>
              </a:extLst>
            </p:cNvPr>
            <p:cNvPicPr>
              <a:picLocks noChangeAspect="1"/>
            </p:cNvPicPr>
            <p:nvPr/>
          </p:nvPicPr>
          <p:blipFill>
            <a:blip r:embed="rId6"/>
            <a:stretch>
              <a:fillRect/>
            </a:stretch>
          </p:blipFill>
          <p:spPr>
            <a:xfrm rot="5400000">
              <a:off x="1459359" y="2580855"/>
              <a:ext cx="1489925" cy="1117444"/>
            </a:xfrm>
            <a:prstGeom prst="rect">
              <a:avLst/>
            </a:prstGeom>
          </p:spPr>
        </p:pic>
        <p:cxnSp>
          <p:nvCxnSpPr>
            <p:cNvPr id="16" name="Straight Arrow Connector 15">
              <a:extLst>
                <a:ext uri="{FF2B5EF4-FFF2-40B4-BE49-F238E27FC236}">
                  <a16:creationId xmlns:a16="http://schemas.microsoft.com/office/drawing/2014/main" id="{F9230D93-55B4-4E2D-9BA0-CC8470E5335F}"/>
                </a:ext>
              </a:extLst>
            </p:cNvPr>
            <p:cNvCxnSpPr>
              <a:cxnSpLocks/>
            </p:cNvCxnSpPr>
            <p:nvPr/>
          </p:nvCxnSpPr>
          <p:spPr>
            <a:xfrm>
              <a:off x="2763044" y="3361386"/>
              <a:ext cx="135794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25" name="Group 24">
            <a:extLst>
              <a:ext uri="{FF2B5EF4-FFF2-40B4-BE49-F238E27FC236}">
                <a16:creationId xmlns:a16="http://schemas.microsoft.com/office/drawing/2014/main" id="{00B1276E-DAB6-41D0-AF06-B411E7139867}"/>
              </a:ext>
            </a:extLst>
          </p:cNvPr>
          <p:cNvGrpSpPr/>
          <p:nvPr/>
        </p:nvGrpSpPr>
        <p:grpSpPr>
          <a:xfrm>
            <a:off x="98435" y="1006886"/>
            <a:ext cx="2992495" cy="1243951"/>
            <a:chOff x="98435" y="1006886"/>
            <a:chExt cx="2992495" cy="1243951"/>
          </a:xfrm>
        </p:grpSpPr>
        <p:pic>
          <p:nvPicPr>
            <p:cNvPr id="20" name="Picture 19">
              <a:extLst>
                <a:ext uri="{FF2B5EF4-FFF2-40B4-BE49-F238E27FC236}">
                  <a16:creationId xmlns:a16="http://schemas.microsoft.com/office/drawing/2014/main" id="{C3F7E766-7107-4FFD-A47D-920E2EFA8975}"/>
                </a:ext>
              </a:extLst>
            </p:cNvPr>
            <p:cNvPicPr>
              <a:picLocks noChangeAspect="1"/>
            </p:cNvPicPr>
            <p:nvPr/>
          </p:nvPicPr>
          <p:blipFill rotWithShape="1">
            <a:blip r:embed="rId7"/>
            <a:srcRect t="7749" b="18061"/>
            <a:stretch/>
          </p:blipFill>
          <p:spPr>
            <a:xfrm>
              <a:off x="98435" y="1006886"/>
              <a:ext cx="2235598" cy="1243951"/>
            </a:xfrm>
            <a:prstGeom prst="rect">
              <a:avLst/>
            </a:prstGeom>
          </p:spPr>
        </p:pic>
        <p:cxnSp>
          <p:nvCxnSpPr>
            <p:cNvPr id="21" name="Straight Arrow Connector 20">
              <a:extLst>
                <a:ext uri="{FF2B5EF4-FFF2-40B4-BE49-F238E27FC236}">
                  <a16:creationId xmlns:a16="http://schemas.microsoft.com/office/drawing/2014/main" id="{43F72306-48D9-4D92-B683-0000731C12D8}"/>
                </a:ext>
              </a:extLst>
            </p:cNvPr>
            <p:cNvCxnSpPr>
              <a:cxnSpLocks/>
            </p:cNvCxnSpPr>
            <p:nvPr/>
          </p:nvCxnSpPr>
          <p:spPr>
            <a:xfrm flipV="1">
              <a:off x="2334033" y="1390918"/>
              <a:ext cx="756897" cy="1531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 name="Picture 2">
            <a:extLst>
              <a:ext uri="{FF2B5EF4-FFF2-40B4-BE49-F238E27FC236}">
                <a16:creationId xmlns:a16="http://schemas.microsoft.com/office/drawing/2014/main" id="{E4EC68DA-2A8A-47C2-9C22-49136F16EE1F}"/>
              </a:ext>
            </a:extLst>
          </p:cNvPr>
          <p:cNvPicPr>
            <a:picLocks noChangeAspect="1" noChangeArrowheads="1"/>
          </p:cNvPicPr>
          <p:nvPr/>
        </p:nvPicPr>
        <p:blipFill>
          <a:blip r:embed="rId8"/>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3343839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8" y="461595"/>
            <a:ext cx="7150156" cy="1158495"/>
          </a:xfrm>
        </p:spPr>
        <p:txBody>
          <a:bodyPr/>
          <a:lstStyle/>
          <a:p>
            <a:r>
              <a:rPr lang="en-AU" sz="2000" dirty="0"/>
              <a:t>Construction Logistics and Community Safety (CLOCS)</a:t>
            </a:r>
          </a:p>
        </p:txBody>
      </p:sp>
      <p:sp>
        <p:nvSpPr>
          <p:cNvPr id="6" name="TextBox 5">
            <a:extLst>
              <a:ext uri="{FF2B5EF4-FFF2-40B4-BE49-F238E27FC236}">
                <a16:creationId xmlns:a16="http://schemas.microsoft.com/office/drawing/2014/main" id="{637F2D7F-9BB7-47EF-8703-A83C77E0EDD8}"/>
              </a:ext>
            </a:extLst>
          </p:cNvPr>
          <p:cNvSpPr txBox="1"/>
          <p:nvPr/>
        </p:nvSpPr>
        <p:spPr>
          <a:xfrm>
            <a:off x="321971" y="4734477"/>
            <a:ext cx="1627946" cy="409023"/>
          </a:xfrm>
          <a:prstGeom prst="rect">
            <a:avLst/>
          </a:prstGeom>
        </p:spPr>
        <p:txBody>
          <a:bodyPr wrap="none" rtlCol="0">
            <a:spAutoFit/>
          </a:bodyPr>
          <a:lstStyle/>
          <a:p>
            <a:pPr>
              <a:lnSpc>
                <a:spcPts val="2800"/>
              </a:lnSpc>
            </a:pPr>
            <a:r>
              <a:rPr lang="en-AU" sz="1400" dirty="0"/>
              <a:t>Source: TRL PPR639</a:t>
            </a:r>
          </a:p>
        </p:txBody>
      </p:sp>
      <p:sp>
        <p:nvSpPr>
          <p:cNvPr id="7" name="Rectangle 6">
            <a:extLst>
              <a:ext uri="{FF2B5EF4-FFF2-40B4-BE49-F238E27FC236}">
                <a16:creationId xmlns:a16="http://schemas.microsoft.com/office/drawing/2014/main" id="{DB7E3979-96BF-47E0-AE2A-B8742314B995}"/>
              </a:ext>
            </a:extLst>
          </p:cNvPr>
          <p:cNvSpPr/>
          <p:nvPr/>
        </p:nvSpPr>
        <p:spPr>
          <a:xfrm>
            <a:off x="3866881" y="1074837"/>
            <a:ext cx="4572000" cy="3431709"/>
          </a:xfrm>
          <a:prstGeom prst="rect">
            <a:avLst/>
          </a:prstGeom>
        </p:spPr>
        <p:txBody>
          <a:bodyPr>
            <a:spAutoFit/>
          </a:bodyPr>
          <a:lstStyle/>
          <a:p>
            <a:pPr>
              <a:lnSpc>
                <a:spcPct val="115000"/>
              </a:lnSpc>
              <a:spcAft>
                <a:spcPts val="600"/>
              </a:spcAft>
            </a:pPr>
            <a:r>
              <a:rPr lang="en-AU" dirty="0">
                <a:latin typeface="Arial" panose="020B0604020202020204" pitchFamily="34" charset="0"/>
                <a:ea typeface="Arial" panose="020B0604020202020204" pitchFamily="34" charset="0"/>
                <a:cs typeface="Times New Roman" panose="02020603050405020304" pitchFamily="18" charset="0"/>
              </a:rPr>
              <a:t>The CLOCS traffic routing requirements include that the:</a:t>
            </a:r>
          </a:p>
          <a:p>
            <a:pPr marL="342900" lvl="0" indent="-342900">
              <a:lnSpc>
                <a:spcPct val="115000"/>
              </a:lnSpc>
              <a:spcAft>
                <a:spcPts val="600"/>
              </a:spcAft>
              <a:buFont typeface="Symbol" panose="05050102010706020507" pitchFamily="18" charset="2"/>
              <a:buChar char=""/>
            </a:pPr>
            <a:r>
              <a:rPr lang="en-AU" dirty="0">
                <a:latin typeface="Arial" panose="020B0604020202020204" pitchFamily="34" charset="0"/>
                <a:ea typeface="Arial" panose="020B0604020202020204" pitchFamily="34" charset="0"/>
                <a:cs typeface="Times New Roman" panose="02020603050405020304" pitchFamily="18" charset="0"/>
              </a:rPr>
              <a:t>Construction client shall ensure that a </a:t>
            </a:r>
            <a:r>
              <a:rPr lang="en-AU" b="1" dirty="0">
                <a:latin typeface="Arial" panose="020B0604020202020204" pitchFamily="34" charset="0"/>
                <a:ea typeface="Arial" panose="020B0604020202020204" pitchFamily="34" charset="0"/>
                <a:cs typeface="Times New Roman" panose="02020603050405020304" pitchFamily="18" charset="0"/>
              </a:rPr>
              <a:t>suitable risk assessed vehicle route</a:t>
            </a:r>
            <a:r>
              <a:rPr lang="en-AU" dirty="0">
                <a:latin typeface="Arial" panose="020B0604020202020204" pitchFamily="34" charset="0"/>
                <a:ea typeface="Arial" panose="020B0604020202020204" pitchFamily="34" charset="0"/>
                <a:cs typeface="Times New Roman" panose="02020603050405020304" pitchFamily="18" charset="0"/>
              </a:rPr>
              <a:t> to the site is specified and that the route is communicated to all drivers, and  </a:t>
            </a:r>
          </a:p>
          <a:p>
            <a:pPr marL="342900" lvl="0" indent="-342900">
              <a:lnSpc>
                <a:spcPct val="115000"/>
              </a:lnSpc>
              <a:spcAft>
                <a:spcPts val="600"/>
              </a:spcAft>
              <a:buFont typeface="Symbol" panose="05050102010706020507" pitchFamily="18" charset="2"/>
              <a:buChar char=""/>
            </a:pPr>
            <a:r>
              <a:rPr lang="en-AU" dirty="0">
                <a:latin typeface="Arial" panose="020B0604020202020204" pitchFamily="34" charset="0"/>
                <a:ea typeface="Arial" panose="020B0604020202020204" pitchFamily="34" charset="0"/>
                <a:cs typeface="Times New Roman" panose="02020603050405020304" pitchFamily="18" charset="0"/>
              </a:rPr>
              <a:t>Fleet operators shall ensure that any vehicle routes to sites or premises specified by clients are adhered to unless otherwise directed. </a:t>
            </a:r>
            <a:endParaRPr lang="en-AU"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D31AE65D-9E08-424F-9C5A-8639175C10F9}"/>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EFFAB6A3-2D74-4345-8C7D-86AF2D51D223}"/>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pic>
        <p:nvPicPr>
          <p:cNvPr id="3" name="Picture 2">
            <a:extLst>
              <a:ext uri="{FF2B5EF4-FFF2-40B4-BE49-F238E27FC236}">
                <a16:creationId xmlns:a16="http://schemas.microsoft.com/office/drawing/2014/main" id="{A1A3CC67-537D-4079-A3A1-0719DB2A92AA}"/>
              </a:ext>
            </a:extLst>
          </p:cNvPr>
          <p:cNvPicPr>
            <a:picLocks noChangeAspect="1"/>
          </p:cNvPicPr>
          <p:nvPr/>
        </p:nvPicPr>
        <p:blipFill>
          <a:blip r:embed="rId3"/>
          <a:stretch>
            <a:fillRect/>
          </a:stretch>
        </p:blipFill>
        <p:spPr>
          <a:xfrm>
            <a:off x="697567" y="1165696"/>
            <a:ext cx="2504700" cy="3100000"/>
          </a:xfrm>
          <a:prstGeom prst="rect">
            <a:avLst/>
          </a:prstGeom>
        </p:spPr>
      </p:pic>
      <p:pic>
        <p:nvPicPr>
          <p:cNvPr id="10" name="Picture 2">
            <a:extLst>
              <a:ext uri="{FF2B5EF4-FFF2-40B4-BE49-F238E27FC236}">
                <a16:creationId xmlns:a16="http://schemas.microsoft.com/office/drawing/2014/main" id="{8E9D1E54-4A8B-440B-896E-99A0DE581C03}"/>
              </a:ext>
            </a:extLst>
          </p:cNvPr>
          <p:cNvPicPr>
            <a:picLocks noChangeAspect="1" noChangeArrowheads="1"/>
          </p:cNvPicPr>
          <p:nvPr/>
        </p:nvPicPr>
        <p:blipFill>
          <a:blip r:embed="rId4"/>
          <a:stretch>
            <a:fillRect/>
          </a:stretch>
        </p:blipFill>
        <p:spPr bwMode="auto">
          <a:xfrm>
            <a:off x="7715250" y="398604"/>
            <a:ext cx="1266825" cy="608243"/>
          </a:xfrm>
          <a:prstGeom prst="rect">
            <a:avLst/>
          </a:prstGeom>
          <a:noFill/>
          <a:ln w="9525">
            <a:noFill/>
            <a:miter lim="800000"/>
            <a:headEnd/>
            <a:tailEnd/>
          </a:ln>
          <a:effectLst/>
        </p:spPr>
      </p:pic>
    </p:spTree>
    <p:extLst>
      <p:ext uri="{BB962C8B-B14F-4D97-AF65-F5344CB8AC3E}">
        <p14:creationId xmlns:p14="http://schemas.microsoft.com/office/powerpoint/2010/main" val="3591580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000" dirty="0"/>
              <a:t>Introducing HIRA</a:t>
            </a:r>
          </a:p>
        </p:txBody>
      </p:sp>
      <p:sp>
        <p:nvSpPr>
          <p:cNvPr id="7" name="Rectangle 6">
            <a:extLst>
              <a:ext uri="{FF2B5EF4-FFF2-40B4-BE49-F238E27FC236}">
                <a16:creationId xmlns:a16="http://schemas.microsoft.com/office/drawing/2014/main" id="{A2F48B98-6EF1-4509-BD8B-AD2B1BF3CF9E}"/>
              </a:ext>
            </a:extLst>
          </p:cNvPr>
          <p:cNvSpPr/>
          <p:nvPr/>
        </p:nvSpPr>
        <p:spPr>
          <a:xfrm rot="5400000">
            <a:off x="4558110" y="486338"/>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EA128040-49AC-474A-863D-378FE70859DB}"/>
              </a:ext>
            </a:extLst>
          </p:cNvPr>
          <p:cNvPicPr>
            <a:picLocks noChangeAspect="1" noChangeArrowheads="1"/>
          </p:cNvPicPr>
          <p:nvPr/>
        </p:nvPicPr>
        <p:blipFill>
          <a:blip r:embed="rId3"/>
          <a:stretch>
            <a:fillRect/>
          </a:stretch>
        </p:blipFill>
        <p:spPr bwMode="auto">
          <a:xfrm>
            <a:off x="474137" y="954036"/>
            <a:ext cx="8130764" cy="3903843"/>
          </a:xfrm>
          <a:prstGeom prst="rect">
            <a:avLst/>
          </a:prstGeom>
          <a:noFill/>
          <a:ln w="9525">
            <a:noFill/>
            <a:miter lim="800000"/>
            <a:headEnd/>
            <a:tailEnd/>
          </a:ln>
          <a:effectLst/>
        </p:spPr>
      </p:pic>
    </p:spTree>
    <p:extLst>
      <p:ext uri="{BB962C8B-B14F-4D97-AF65-F5344CB8AC3E}">
        <p14:creationId xmlns:p14="http://schemas.microsoft.com/office/powerpoint/2010/main" val="292510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7" y="539099"/>
            <a:ext cx="8212663" cy="595709"/>
          </a:xfrm>
        </p:spPr>
        <p:txBody>
          <a:bodyPr/>
          <a:lstStyle/>
          <a:p>
            <a:r>
              <a:rPr lang="en-AU" sz="2000" dirty="0"/>
              <a:t>The TOOL</a:t>
            </a:r>
          </a:p>
        </p:txBody>
      </p:sp>
      <p:sp>
        <p:nvSpPr>
          <p:cNvPr id="8" name="Rectangle 7">
            <a:extLst>
              <a:ext uri="{FF2B5EF4-FFF2-40B4-BE49-F238E27FC236}">
                <a16:creationId xmlns:a16="http://schemas.microsoft.com/office/drawing/2014/main" id="{B42C7E51-6F0A-4219-9045-D3559CA33FED}"/>
              </a:ext>
            </a:extLst>
          </p:cNvPr>
          <p:cNvSpPr/>
          <p:nvPr/>
        </p:nvSpPr>
        <p:spPr>
          <a:xfrm rot="5400000">
            <a:off x="3615562" y="835501"/>
            <a:ext cx="107157" cy="9223377"/>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80F140ED-2240-41DB-9ADC-6DFFF3DCA96F}"/>
              </a:ext>
            </a:extLst>
          </p:cNvPr>
          <p:cNvPicPr>
            <a:picLocks noChangeAspect="1" noChangeArrowheads="1"/>
          </p:cNvPicPr>
          <p:nvPr/>
        </p:nvPicPr>
        <p:blipFill>
          <a:blip/>
          <a:srcRect/>
          <a:stretch>
            <a:fillRect/>
          </a:stretch>
        </p:blipFill>
        <p:spPr bwMode="auto">
          <a:xfrm>
            <a:off x="7715250" y="398566"/>
            <a:ext cx="1266825" cy="608320"/>
          </a:xfrm>
          <a:prstGeom prst="rect">
            <a:avLst/>
          </a:prstGeom>
          <a:noFill/>
          <a:ln w="9525">
            <a:noFill/>
            <a:miter lim="800000"/>
            <a:headEnd/>
            <a:tailEnd/>
          </a:ln>
          <a:effectLst/>
        </p:spPr>
      </p:pic>
      <p:sp>
        <p:nvSpPr>
          <p:cNvPr id="15" name="AutoShape 18" descr="Image result for City of Moreland logo">
            <a:extLst>
              <a:ext uri="{FF2B5EF4-FFF2-40B4-BE49-F238E27FC236}">
                <a16:creationId xmlns:a16="http://schemas.microsoft.com/office/drawing/2014/main" id="{D422931D-E15F-4555-9E59-61D441CB733D}"/>
              </a:ext>
            </a:extLst>
          </p:cNvPr>
          <p:cNvSpPr>
            <a:spLocks noChangeAspect="1" noChangeArrowheads="1"/>
          </p:cNvSpPr>
          <p:nvPr/>
        </p:nvSpPr>
        <p:spPr bwMode="auto">
          <a:xfrm>
            <a:off x="3408169" y="215771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6" name="Picture 15" descr="Capture1.JPG">
            <a:extLst>
              <a:ext uri="{FF2B5EF4-FFF2-40B4-BE49-F238E27FC236}">
                <a16:creationId xmlns:a16="http://schemas.microsoft.com/office/drawing/2014/main" id="{1EFDAC16-BCB9-40BB-AC23-82E0C5F59F9F}"/>
              </a:ext>
            </a:extLst>
          </p:cNvPr>
          <p:cNvPicPr>
            <a:picLocks noChangeAspect="1"/>
          </p:cNvPicPr>
          <p:nvPr/>
        </p:nvPicPr>
        <p:blipFill>
          <a:blip r:embed="rId3"/>
          <a:stretch>
            <a:fillRect/>
          </a:stretch>
        </p:blipFill>
        <p:spPr>
          <a:xfrm>
            <a:off x="1119227" y="1601419"/>
            <a:ext cx="6777425" cy="2866676"/>
          </a:xfrm>
          <a:prstGeom prst="rect">
            <a:avLst/>
          </a:prstGeom>
        </p:spPr>
      </p:pic>
      <p:sp>
        <p:nvSpPr>
          <p:cNvPr id="18" name="TextBox 17">
            <a:extLst>
              <a:ext uri="{FF2B5EF4-FFF2-40B4-BE49-F238E27FC236}">
                <a16:creationId xmlns:a16="http://schemas.microsoft.com/office/drawing/2014/main" id="{F5F37D19-EB7A-433F-B699-44CBE8A5ACD8}"/>
              </a:ext>
            </a:extLst>
          </p:cNvPr>
          <p:cNvSpPr txBox="1"/>
          <p:nvPr/>
        </p:nvSpPr>
        <p:spPr>
          <a:xfrm>
            <a:off x="17078" y="3263103"/>
            <a:ext cx="1051378" cy="369332"/>
          </a:xfrm>
          <a:prstGeom prst="rect">
            <a:avLst/>
          </a:prstGeom>
          <a:noFill/>
        </p:spPr>
        <p:txBody>
          <a:bodyPr wrap="none" rtlCol="0">
            <a:spAutoFit/>
          </a:bodyPr>
          <a:lstStyle/>
          <a:p>
            <a:r>
              <a:rPr lang="en-AU" dirty="0"/>
              <a:t>Elements</a:t>
            </a:r>
          </a:p>
        </p:txBody>
      </p:sp>
      <p:cxnSp>
        <p:nvCxnSpPr>
          <p:cNvPr id="19" name="Straight Arrow Connector 18">
            <a:extLst>
              <a:ext uri="{FF2B5EF4-FFF2-40B4-BE49-F238E27FC236}">
                <a16:creationId xmlns:a16="http://schemas.microsoft.com/office/drawing/2014/main" id="{7E92EECE-57AA-4FD8-AD5F-D4D34DC97206}"/>
              </a:ext>
            </a:extLst>
          </p:cNvPr>
          <p:cNvCxnSpPr>
            <a:cxnSpLocks/>
          </p:cNvCxnSpPr>
          <p:nvPr/>
        </p:nvCxnSpPr>
        <p:spPr>
          <a:xfrm>
            <a:off x="898811" y="3576994"/>
            <a:ext cx="778342" cy="29822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225237-E7BF-4905-8C41-D137E5E4568B}"/>
              </a:ext>
            </a:extLst>
          </p:cNvPr>
          <p:cNvSpPr txBox="1"/>
          <p:nvPr/>
        </p:nvSpPr>
        <p:spPr>
          <a:xfrm>
            <a:off x="395" y="2149823"/>
            <a:ext cx="1118832" cy="369332"/>
          </a:xfrm>
          <a:prstGeom prst="rect">
            <a:avLst/>
          </a:prstGeom>
          <a:noFill/>
        </p:spPr>
        <p:txBody>
          <a:bodyPr wrap="none" rtlCol="0">
            <a:spAutoFit/>
          </a:bodyPr>
          <a:lstStyle/>
          <a:p>
            <a:r>
              <a:rPr lang="en-AU" dirty="0"/>
              <a:t>Attributes</a:t>
            </a:r>
          </a:p>
        </p:txBody>
      </p:sp>
      <p:cxnSp>
        <p:nvCxnSpPr>
          <p:cNvPr id="22" name="Straight Arrow Connector 21">
            <a:extLst>
              <a:ext uri="{FF2B5EF4-FFF2-40B4-BE49-F238E27FC236}">
                <a16:creationId xmlns:a16="http://schemas.microsoft.com/office/drawing/2014/main" id="{170E0960-F115-4792-A399-BE8558B91D69}"/>
              </a:ext>
            </a:extLst>
          </p:cNvPr>
          <p:cNvCxnSpPr>
            <a:cxnSpLocks/>
            <a:stCxn id="21" idx="2"/>
          </p:cNvCxnSpPr>
          <p:nvPr/>
        </p:nvCxnSpPr>
        <p:spPr>
          <a:xfrm>
            <a:off x="559811" y="2519155"/>
            <a:ext cx="559949" cy="50284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F3D55B9-65FF-4133-A211-9AED23790F41}"/>
              </a:ext>
            </a:extLst>
          </p:cNvPr>
          <p:cNvSpPr txBox="1"/>
          <p:nvPr/>
        </p:nvSpPr>
        <p:spPr>
          <a:xfrm>
            <a:off x="3846971" y="920430"/>
            <a:ext cx="2394182" cy="461665"/>
          </a:xfrm>
          <a:prstGeom prst="rect">
            <a:avLst/>
          </a:prstGeom>
          <a:noFill/>
        </p:spPr>
        <p:txBody>
          <a:bodyPr wrap="none" rtlCol="0">
            <a:spAutoFit/>
          </a:bodyPr>
          <a:lstStyle/>
          <a:p>
            <a:r>
              <a:rPr lang="en-AU" dirty="0"/>
              <a:t>Performance</a:t>
            </a:r>
            <a:r>
              <a:rPr lang="en-AU" sz="2400" dirty="0"/>
              <a:t> </a:t>
            </a:r>
            <a:r>
              <a:rPr lang="en-AU" dirty="0"/>
              <a:t>Standards</a:t>
            </a:r>
          </a:p>
        </p:txBody>
      </p:sp>
      <p:cxnSp>
        <p:nvCxnSpPr>
          <p:cNvPr id="24" name="Straight Arrow Connector 23">
            <a:extLst>
              <a:ext uri="{FF2B5EF4-FFF2-40B4-BE49-F238E27FC236}">
                <a16:creationId xmlns:a16="http://schemas.microsoft.com/office/drawing/2014/main" id="{146E7FD7-6968-4CB4-B2BE-45EBAC4208BA}"/>
              </a:ext>
            </a:extLst>
          </p:cNvPr>
          <p:cNvCxnSpPr>
            <a:cxnSpLocks/>
          </p:cNvCxnSpPr>
          <p:nvPr/>
        </p:nvCxnSpPr>
        <p:spPr>
          <a:xfrm flipH="1">
            <a:off x="5366127" y="1389617"/>
            <a:ext cx="50490" cy="51737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A917A74-6532-4DFD-8B5C-3026DAD586A5}"/>
              </a:ext>
            </a:extLst>
          </p:cNvPr>
          <p:cNvSpPr txBox="1"/>
          <p:nvPr/>
        </p:nvSpPr>
        <p:spPr>
          <a:xfrm>
            <a:off x="7983714" y="2044878"/>
            <a:ext cx="1160831" cy="369332"/>
          </a:xfrm>
          <a:prstGeom prst="rect">
            <a:avLst/>
          </a:prstGeom>
          <a:noFill/>
        </p:spPr>
        <p:txBody>
          <a:bodyPr wrap="none" rtlCol="0">
            <a:spAutoFit/>
          </a:bodyPr>
          <a:lstStyle/>
          <a:p>
            <a:r>
              <a:rPr lang="en-AU" dirty="0"/>
              <a:t>Descriptor</a:t>
            </a:r>
          </a:p>
        </p:txBody>
      </p:sp>
      <p:sp>
        <p:nvSpPr>
          <p:cNvPr id="28" name="TextBox 27">
            <a:extLst>
              <a:ext uri="{FF2B5EF4-FFF2-40B4-BE49-F238E27FC236}">
                <a16:creationId xmlns:a16="http://schemas.microsoft.com/office/drawing/2014/main" id="{1425A04A-D29B-4CEB-9170-C6BE11B839ED}"/>
              </a:ext>
            </a:extLst>
          </p:cNvPr>
          <p:cNvSpPr txBox="1"/>
          <p:nvPr/>
        </p:nvSpPr>
        <p:spPr>
          <a:xfrm>
            <a:off x="8437369" y="3541934"/>
            <a:ext cx="1485150" cy="369332"/>
          </a:xfrm>
          <a:prstGeom prst="rect">
            <a:avLst/>
          </a:prstGeom>
          <a:noFill/>
        </p:spPr>
        <p:txBody>
          <a:bodyPr wrap="square" rtlCol="0">
            <a:spAutoFit/>
          </a:bodyPr>
          <a:lstStyle/>
          <a:p>
            <a:r>
              <a:rPr lang="en-AU" dirty="0"/>
              <a:t>Score</a:t>
            </a:r>
          </a:p>
        </p:txBody>
      </p:sp>
      <p:cxnSp>
        <p:nvCxnSpPr>
          <p:cNvPr id="29" name="Straight Arrow Connector 28">
            <a:extLst>
              <a:ext uri="{FF2B5EF4-FFF2-40B4-BE49-F238E27FC236}">
                <a16:creationId xmlns:a16="http://schemas.microsoft.com/office/drawing/2014/main" id="{84A6B1D8-025E-4AD3-8285-9AD3613CCADF}"/>
              </a:ext>
            </a:extLst>
          </p:cNvPr>
          <p:cNvCxnSpPr>
            <a:cxnSpLocks/>
          </p:cNvCxnSpPr>
          <p:nvPr/>
        </p:nvCxnSpPr>
        <p:spPr>
          <a:xfrm flipH="1">
            <a:off x="7896653" y="3768600"/>
            <a:ext cx="540716" cy="4775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79BD0CC-43C1-492E-BBF0-4E1260087E0D}"/>
              </a:ext>
            </a:extLst>
          </p:cNvPr>
          <p:cNvCxnSpPr>
            <a:cxnSpLocks/>
            <a:stCxn id="27" idx="2"/>
          </p:cNvCxnSpPr>
          <p:nvPr/>
        </p:nvCxnSpPr>
        <p:spPr>
          <a:xfrm flipH="1">
            <a:off x="7286349" y="2414210"/>
            <a:ext cx="1277781" cy="84889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A022C3E-A5AB-4E24-B4D9-9FC1C4C7DFD0}"/>
              </a:ext>
            </a:extLst>
          </p:cNvPr>
          <p:cNvSpPr/>
          <p:nvPr/>
        </p:nvSpPr>
        <p:spPr>
          <a:xfrm>
            <a:off x="1117620" y="2445037"/>
            <a:ext cx="559533" cy="20230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31">
            <a:extLst>
              <a:ext uri="{FF2B5EF4-FFF2-40B4-BE49-F238E27FC236}">
                <a16:creationId xmlns:a16="http://schemas.microsoft.com/office/drawing/2014/main" id="{C8D255BC-D05B-418D-86C4-402B04A8A9AE}"/>
              </a:ext>
            </a:extLst>
          </p:cNvPr>
          <p:cNvSpPr/>
          <p:nvPr/>
        </p:nvSpPr>
        <p:spPr>
          <a:xfrm>
            <a:off x="1677153" y="3549198"/>
            <a:ext cx="1368462" cy="5502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792467A4-3D2F-4369-AB4B-9CBB586ECF7A}"/>
              </a:ext>
            </a:extLst>
          </p:cNvPr>
          <p:cNvSpPr/>
          <p:nvPr/>
        </p:nvSpPr>
        <p:spPr>
          <a:xfrm>
            <a:off x="3441287" y="1906994"/>
            <a:ext cx="3845061" cy="526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2F5E9B73-3210-46F5-9282-5AF21EB637A6}"/>
              </a:ext>
            </a:extLst>
          </p:cNvPr>
          <p:cNvSpPr/>
          <p:nvPr/>
        </p:nvSpPr>
        <p:spPr>
          <a:xfrm>
            <a:off x="6461471" y="2991714"/>
            <a:ext cx="830511" cy="5502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DF6FC87B-7D42-4A3C-A07B-4762B826C38D}"/>
              </a:ext>
            </a:extLst>
          </p:cNvPr>
          <p:cNvSpPr/>
          <p:nvPr/>
        </p:nvSpPr>
        <p:spPr>
          <a:xfrm>
            <a:off x="6499032" y="2113695"/>
            <a:ext cx="740568" cy="153300"/>
          </a:xfrm>
          <a:prstGeom prst="rect">
            <a:avLst/>
          </a:prstGeom>
          <a:solidFill>
            <a:srgbClr val="D89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ADF235E1-65BC-45A0-A2C0-9725C30CD02C}"/>
              </a:ext>
            </a:extLst>
          </p:cNvPr>
          <p:cNvSpPr txBox="1"/>
          <p:nvPr/>
        </p:nvSpPr>
        <p:spPr>
          <a:xfrm>
            <a:off x="6399816" y="2097188"/>
            <a:ext cx="930063" cy="184666"/>
          </a:xfrm>
          <a:prstGeom prst="rect">
            <a:avLst/>
          </a:prstGeom>
          <a:noFill/>
        </p:spPr>
        <p:txBody>
          <a:bodyPr wrap="square" rtlCol="0">
            <a:spAutoFit/>
          </a:bodyPr>
          <a:lstStyle/>
          <a:p>
            <a:r>
              <a:rPr lang="en-AU" sz="600" b="1" dirty="0"/>
              <a:t>Less than Average (1-2)</a:t>
            </a:r>
          </a:p>
        </p:txBody>
      </p:sp>
      <p:sp>
        <p:nvSpPr>
          <p:cNvPr id="38" name="Rectangle 37">
            <a:extLst>
              <a:ext uri="{FF2B5EF4-FFF2-40B4-BE49-F238E27FC236}">
                <a16:creationId xmlns:a16="http://schemas.microsoft.com/office/drawing/2014/main" id="{F7DDCB94-1ECB-4B2C-A04B-F1D6FFFFEC46}"/>
              </a:ext>
            </a:extLst>
          </p:cNvPr>
          <p:cNvSpPr/>
          <p:nvPr/>
        </p:nvSpPr>
        <p:spPr>
          <a:xfrm>
            <a:off x="7291982" y="3549198"/>
            <a:ext cx="590120" cy="5502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Picture 2">
            <a:extLst>
              <a:ext uri="{FF2B5EF4-FFF2-40B4-BE49-F238E27FC236}">
                <a16:creationId xmlns:a16="http://schemas.microsoft.com/office/drawing/2014/main" id="{438BD9C8-0060-42DC-8DBA-F663893AE630}"/>
              </a:ext>
            </a:extLst>
          </p:cNvPr>
          <p:cNvPicPr>
            <a:picLocks noChangeAspect="1" noChangeArrowheads="1"/>
          </p:cNvPicPr>
          <p:nvPr/>
        </p:nvPicPr>
        <p:blipFill>
          <a:blip r:embed="rId4"/>
          <a:stretch>
            <a:fillRect/>
          </a:stretch>
        </p:blipFill>
        <p:spPr bwMode="auto">
          <a:xfrm>
            <a:off x="7715250" y="398604"/>
            <a:ext cx="1266825" cy="608243"/>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Custom Design">
  <a:themeElements>
    <a:clrScheme name="MT Packages">
      <a:dk1>
        <a:srgbClr val="000000"/>
      </a:dk1>
      <a:lt1>
        <a:srgbClr val="FFFFFF"/>
      </a:lt1>
      <a:dk2>
        <a:srgbClr val="1F497D"/>
      </a:dk2>
      <a:lt2>
        <a:srgbClr val="EEECE1"/>
      </a:lt2>
      <a:accent1>
        <a:srgbClr val="C4D82E"/>
      </a:accent1>
      <a:accent2>
        <a:srgbClr val="00AE9A"/>
      </a:accent2>
      <a:accent3>
        <a:srgbClr val="F37021"/>
      </a:accent3>
      <a:accent4>
        <a:srgbClr val="F9C606"/>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nSpc>
            <a:spcPts val="2800"/>
          </a:lnSpc>
          <a:defRPr sz="2800" dirty="0" smtClean="0">
            <a:solidFill>
              <a:srgbClr val="00BBD5"/>
            </a:solidFill>
          </a:defRPr>
        </a:defPPr>
      </a:lstStyle>
    </a:txDef>
  </a:objectDefaults>
  <a:extraClrSchemeLst/>
</a:theme>
</file>

<file path=ppt/theme/theme2.xml><?xml version="1.0" encoding="utf-8"?>
<a:theme xmlns:a="http://schemas.openxmlformats.org/drawingml/2006/main" name="1_Custom Design">
  <a:themeElements>
    <a:clrScheme name="MT Packages">
      <a:dk1>
        <a:srgbClr val="000000"/>
      </a:dk1>
      <a:lt1>
        <a:srgbClr val="FFFFFF"/>
      </a:lt1>
      <a:dk2>
        <a:srgbClr val="1F497D"/>
      </a:dk2>
      <a:lt2>
        <a:srgbClr val="EEECE1"/>
      </a:lt2>
      <a:accent1>
        <a:srgbClr val="C4D82E"/>
      </a:accent1>
      <a:accent2>
        <a:srgbClr val="00AE9A"/>
      </a:accent2>
      <a:accent3>
        <a:srgbClr val="F37021"/>
      </a:accent3>
      <a:accent4>
        <a:srgbClr val="F9C606"/>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nSpc>
            <a:spcPts val="2800"/>
          </a:lnSpc>
          <a:defRPr sz="2800" dirty="0" smtClean="0">
            <a:solidFill>
              <a:srgbClr val="00BBD5"/>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3024</Words>
  <Application>Microsoft Office PowerPoint</Application>
  <PresentationFormat>On-screen Show (16:9)</PresentationFormat>
  <Paragraphs>271</Paragraphs>
  <Slides>19</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MS PGothic</vt:lpstr>
      <vt:lpstr>Arial</vt:lpstr>
      <vt:lpstr>Calibri</vt:lpstr>
      <vt:lpstr>Lucida Grande</vt:lpstr>
      <vt:lpstr>Symbol</vt:lpstr>
      <vt:lpstr>Times New Roman</vt:lpstr>
      <vt:lpstr>Verdana</vt:lpstr>
      <vt:lpstr>Custom Design</vt:lpstr>
      <vt:lpstr>1_Custom Design</vt:lpstr>
      <vt:lpstr>Human Impact Route Assessment Identifying Risks to Vulnerable Road Users along Construction Vehicle Truck Routes</vt:lpstr>
      <vt:lpstr>Route Choice Working GROUP</vt:lpstr>
      <vt:lpstr>Industry Forum - December 6, 2016</vt:lpstr>
      <vt:lpstr>Findings of Transport for London review</vt:lpstr>
      <vt:lpstr>Current Practice</vt:lpstr>
      <vt:lpstr>Gaps in the current route selection process</vt:lpstr>
      <vt:lpstr>Construction Logistics and Community Safety (CLOCS)</vt:lpstr>
      <vt:lpstr>Introducing HIRA</vt:lpstr>
      <vt:lpstr>The TOOL</vt:lpstr>
      <vt:lpstr>Introducing HIRA – Attributes and elements</vt:lpstr>
      <vt:lpstr>Process</vt:lpstr>
      <vt:lpstr>Pilot study Participants</vt:lpstr>
      <vt:lpstr>Pilot study key evaluation questions</vt:lpstr>
      <vt:lpstr>Pre-workshop questionnaire</vt:lpstr>
      <vt:lpstr>post-workshop questionnaire</vt:lpstr>
      <vt:lpstr>Critiques (KEQ 3)</vt:lpstr>
      <vt:lpstr>recommendations</vt:lpstr>
      <vt:lpstr>KEQ 1 &amp; 2 results</vt:lpstr>
      <vt:lpstr>Looking head……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2018-06-13T07:59:30Z</dcterms:created>
  <dcterms:modified xsi:type="dcterms:W3CDTF">2019-07-26T08:09:41Z</dcterms:modified>
</cp:coreProperties>
</file>