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sldIdLst>
    <p:sldId id="263" r:id="rId5"/>
    <p:sldId id="262" r:id="rId6"/>
    <p:sldId id="264" r:id="rId7"/>
    <p:sldId id="260" r:id="rId8"/>
    <p:sldId id="268" r:id="rId9"/>
    <p:sldId id="275" r:id="rId10"/>
    <p:sldId id="276" r:id="rId11"/>
    <p:sldId id="277" r:id="rId12"/>
    <p:sldId id="266" r:id="rId13"/>
    <p:sldId id="278" r:id="rId14"/>
    <p:sldId id="281" r:id="rId15"/>
    <p:sldId id="374" r:id="rId16"/>
    <p:sldId id="375" r:id="rId17"/>
    <p:sldId id="265" r:id="rId18"/>
    <p:sldId id="361" r:id="rId19"/>
    <p:sldId id="362" r:id="rId20"/>
    <p:sldId id="363" r:id="rId21"/>
    <p:sldId id="364" r:id="rId22"/>
    <p:sldId id="365" r:id="rId23"/>
    <p:sldId id="366" r:id="rId24"/>
    <p:sldId id="367" r:id="rId25"/>
    <p:sldId id="368" r:id="rId26"/>
    <p:sldId id="274" r:id="rId27"/>
    <p:sldId id="373" r:id="rId28"/>
    <p:sldId id="280" r:id="rId29"/>
    <p:sldId id="372" r:id="rId30"/>
    <p:sldId id="370" r:id="rId31"/>
    <p:sldId id="371" r:id="rId32"/>
    <p:sldId id="36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49" userDrawn="1">
          <p15:clr>
            <a:srgbClr val="A4A3A4"/>
          </p15:clr>
        </p15:guide>
        <p15:guide id="2" pos="529" userDrawn="1">
          <p15:clr>
            <a:srgbClr val="A4A3A4"/>
          </p15:clr>
        </p15:guide>
        <p15:guide id="3" orient="horz" pos="77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A2A6"/>
    <a:srgbClr val="E1EEF9"/>
    <a:srgbClr val="0BEC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61"/>
    <p:restoredTop sz="95288"/>
  </p:normalViewPr>
  <p:slideViewPr>
    <p:cSldViewPr snapToGrid="0" snapToObjects="1">
      <p:cViewPr varScale="1">
        <p:scale>
          <a:sx n="104" d="100"/>
          <a:sy n="104" d="100"/>
        </p:scale>
        <p:origin x="344" y="200"/>
      </p:cViewPr>
      <p:guideLst>
        <p:guide orient="horz" pos="1049"/>
        <p:guide pos="529"/>
        <p:guide orient="horz" pos="7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14446F-1F19-C143-BC27-7008DA63B135}" type="datetimeFigureOut">
              <a:rPr lang="en-US" smtClean="0"/>
              <a:t>9/9/20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8139D-ACAD-E746-A55F-1A866E319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2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8139D-ACAD-E746-A55F-1A866E319D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6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ACFD5-CBFB-44A9-9142-75F733C2F418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7604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8139D-ACAD-E746-A55F-1A866E319D3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34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8139D-ACAD-E746-A55F-1A866E319D3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80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8139D-ACAD-E746-A55F-1A866E319D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94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ACFD5-CBFB-44A9-9142-75F733C2F418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2247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ACFD5-CBFB-44A9-9142-75F733C2F418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9341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ACFD5-CBFB-44A9-9142-75F733C2F418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7691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ACFD5-CBFB-44A9-9142-75F733C2F418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0587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ACFD5-CBFB-44A9-9142-75F733C2F418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7800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ACFD5-CBFB-44A9-9142-75F733C2F418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0658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ACFD5-CBFB-44A9-9142-75F733C2F418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1346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3E76F-7B34-E24A-9FD2-41F138E53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06322"/>
            <a:ext cx="9144000" cy="888304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4D3DED-AA75-484E-9F2E-F9E5061C42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394625"/>
            <a:ext cx="9144000" cy="45608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17968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4D4C2-C2DD-8047-A8A0-E9A8155B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113206" cy="863906"/>
          </a:xfrm>
        </p:spPr>
        <p:txBody>
          <a:bodyPr/>
          <a:lstStyle>
            <a:lvl1pPr>
              <a:defRPr>
                <a:solidFill>
                  <a:srgbClr val="13A2A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1C20B-8029-9B46-A763-2E817DD01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1147"/>
            <a:ext cx="6113206" cy="4485815"/>
          </a:xfrm>
        </p:spPr>
        <p:txBody>
          <a:bodyPr/>
          <a:lstStyle>
            <a:lvl1pPr marL="0" indent="0">
              <a:buNone/>
              <a:defRPr sz="1800"/>
            </a:lvl1pPr>
            <a:lvl2pPr marL="273050" indent="-263525">
              <a:tabLst/>
              <a:defRPr sz="1800"/>
            </a:lvl2pPr>
            <a:lvl3pPr marL="536575" indent="-263525">
              <a:tabLst/>
              <a:defRPr sz="1800"/>
            </a:lvl3pPr>
            <a:lvl4pPr marL="898525" indent="-322263">
              <a:tabLst/>
              <a:defRPr sz="1800"/>
            </a:lvl4pPr>
            <a:lvl5pPr marL="1162050" indent="-254000">
              <a:tabLst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B0BC7-F739-9E4E-9760-93C01916E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59CA9A-213F-2442-B1EE-D52D133F7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D601-6048-0D42-9857-A0666F032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69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4D4C2-C2DD-8047-A8A0-E9A8155BB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1C20B-8029-9B46-A763-2E817DD01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10813"/>
            <a:ext cx="4913243" cy="446615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AFDBA-33D5-AC4B-AC0A-4D6FF8A9B3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10813"/>
            <a:ext cx="5181600" cy="44661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1509C-F327-9D42-833D-55EA2BDB5B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B0BC7-F739-9E4E-9760-93C01916E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59CA9A-213F-2442-B1EE-D52D133F7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D601-6048-0D42-9857-A0666F032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41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D7531-2146-554D-A51F-8D54D5AE3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2033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327CD-8D38-C54D-9DAF-A03F25E73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4911655" cy="6572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4EAE3A-4F38-414C-942D-5BDFBF645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8388"/>
            <a:ext cx="491165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A3C97D-DC46-A540-B4B9-B23A0FE03E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351C59-5D33-FC49-8112-3EB4F2FFD7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38388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A7FA1D-9587-284B-A173-7309691B2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here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99A8E0-0866-E343-A217-E571C889C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D601-6048-0D42-9857-A0666F032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433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DEC0D-23BA-BC48-A733-F149721E5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B69F5-2F85-014F-8B8B-F1561D503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B93D0B-BE2A-534B-9F10-0A6486E10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D601-6048-0D42-9857-A0666F032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70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9D969A-BD9D-6846-8E7F-164057AA5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02EF4-E059-D145-B2BC-0D1F35F45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D601-6048-0D42-9857-A0666F032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71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A1A3A2-2B96-3E4B-B865-5F35124250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76000" cy="69052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33E76F-7B34-E24A-9FD2-41F138E53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06322"/>
            <a:ext cx="9144000" cy="888304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4D3DED-AA75-484E-9F2E-F9E5061C42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394625"/>
            <a:ext cx="9144000" cy="45608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72426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29D13-01B0-864C-8F37-0508F62B2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625"/>
            <a:ext cx="10515600" cy="85540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BDCED-F542-3D45-AF3A-37A097DEE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1148"/>
            <a:ext cx="10515600" cy="448581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/>
            </a:lvl1pPr>
            <a:lvl2pPr marL="273050" indent="-263525">
              <a:buFont typeface="System Font Regular"/>
              <a:buChar char="&gt;"/>
              <a:tabLst/>
              <a:defRPr sz="2000"/>
            </a:lvl2pPr>
            <a:lvl3pPr marL="536575" indent="-254000">
              <a:buFont typeface="System Font Regular"/>
              <a:buChar char="&gt;"/>
              <a:tabLst/>
              <a:defRPr sz="2000"/>
            </a:lvl3pPr>
            <a:lvl4pPr marL="849313" indent="-303213">
              <a:buFont typeface="System Font Regular"/>
              <a:buChar char="&gt;"/>
              <a:tabLst/>
              <a:defRPr sz="2000"/>
            </a:lvl4pPr>
            <a:lvl5pPr marL="1162050" indent="-312738">
              <a:buFont typeface="System Font Regular"/>
              <a:buChar char="&gt;"/>
              <a:tabLst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C5377-5584-A44D-8754-F6D7C9DF0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2901A-87F9-2D4A-98E7-4C772F0A7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7ACED601-6048-0D42-9857-A0666F032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3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E59FC-FA40-CD44-BD2E-6E0613CB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04083"/>
            <a:ext cx="5807489" cy="134430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B3D41-D6CA-8E4F-8CBB-CB92D8740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928813"/>
            <a:ext cx="5807489" cy="1500187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34389-8AF9-8E40-8AEB-C5BADDF0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here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C01B2-E3C5-ED43-840E-25C773EED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D601-6048-0D42-9857-A0666F032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34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2D6F3D-13C9-774E-A736-531B5D3D18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00" y="-13500"/>
            <a:ext cx="12211200" cy="686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3E59FC-FA40-CD44-BD2E-6E0613CB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304083"/>
            <a:ext cx="5356915" cy="134430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B3D41-D6CA-8E4F-8CBB-CB92D8740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928813"/>
            <a:ext cx="3641827" cy="1500187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34389-8AF9-8E40-8AEB-C5BADDF0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here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C01B2-E3C5-ED43-840E-25C773EED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D601-6048-0D42-9857-A0666F032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83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7F8F08-92E4-4044-AFD4-DB25B4F06E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00" y="0"/>
            <a:ext cx="12204000" cy="6864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3E59FC-FA40-CD44-BD2E-6E0613CB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17583"/>
            <a:ext cx="6271315" cy="134430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B3D41-D6CA-8E4F-8CBB-CB92D8740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942313"/>
            <a:ext cx="3641827" cy="1500187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34389-8AF9-8E40-8AEB-C5BADDF0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here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C01B2-E3C5-ED43-840E-25C773EED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D601-6048-0D42-9857-A0666F032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96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E16067-C363-6048-BC02-F332D24659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11200" cy="686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3E59FC-FA40-CD44-BD2E-6E0613CB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04083"/>
            <a:ext cx="5608707" cy="134430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B3D41-D6CA-8E4F-8CBB-CB92D8740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928813"/>
            <a:ext cx="3641827" cy="1500187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34389-8AF9-8E40-8AEB-C5BADDF0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here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C01B2-E3C5-ED43-840E-25C773EED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D601-6048-0D42-9857-A0666F032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24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769A390-6F66-794B-A9D6-6142A22F27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4000" cy="6864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3E59FC-FA40-CD44-BD2E-6E0613CB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04083"/>
            <a:ext cx="5423176" cy="134430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B3D41-D6CA-8E4F-8CBB-CB92D8740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928813"/>
            <a:ext cx="3641827" cy="1500187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34389-8AF9-8E40-8AEB-C5BADDF0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here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C01B2-E3C5-ED43-840E-25C773EED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D601-6048-0D42-9857-A0666F032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39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862142-C4D8-654D-ABAF-9264AD9D62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960" y="-19665"/>
            <a:ext cx="12261920" cy="68973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C4D4C2-C2DD-8047-A8A0-E9A8155B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113206" cy="863906"/>
          </a:xfrm>
        </p:spPr>
        <p:txBody>
          <a:bodyPr/>
          <a:lstStyle>
            <a:lvl1pPr>
              <a:defRPr>
                <a:solidFill>
                  <a:srgbClr val="13A2A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1C20B-8029-9B46-A763-2E817DD01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1147"/>
            <a:ext cx="6113206" cy="4485815"/>
          </a:xfrm>
        </p:spPr>
        <p:txBody>
          <a:bodyPr/>
          <a:lstStyle>
            <a:lvl1pPr marL="0" indent="0">
              <a:buNone/>
              <a:defRPr sz="1800"/>
            </a:lvl1pPr>
            <a:lvl2pPr marL="273050" indent="-263525">
              <a:tabLst/>
              <a:defRPr sz="1800"/>
            </a:lvl2pPr>
            <a:lvl3pPr marL="536575" indent="-263525">
              <a:tabLst/>
              <a:defRPr sz="1800"/>
            </a:lvl3pPr>
            <a:lvl4pPr marL="898525" indent="-322263">
              <a:tabLst/>
              <a:defRPr sz="1800"/>
            </a:lvl4pPr>
            <a:lvl5pPr marL="1162050" indent="-254000">
              <a:tabLst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B0BC7-F739-9E4E-9760-93C01916E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59CA9A-213F-2442-B1EE-D52D133F7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D601-6048-0D42-9857-A0666F032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39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AE06716-CD77-B847-97D6-A3DDF34C33D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ED472E-9BEF-5241-BE18-F2D491E41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35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E4B00F-AE3F-F742-949D-97C2DFD73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91148"/>
            <a:ext cx="10515600" cy="44858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F1640-82D5-4B49-944A-B108339B2B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 here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81F70-90EA-554F-BB09-BCDCE6396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7660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ACED601-6048-0D42-9857-A0666F0328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527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51" r:id="rId4"/>
    <p:sldLayoutId id="2147483665" r:id="rId5"/>
    <p:sldLayoutId id="2147483666" r:id="rId6"/>
    <p:sldLayoutId id="2147483667" r:id="rId7"/>
    <p:sldLayoutId id="2147483671" r:id="rId8"/>
    <p:sldLayoutId id="2147483652" r:id="rId9"/>
    <p:sldLayoutId id="2147483668" r:id="rId10"/>
    <p:sldLayoutId id="2147483662" r:id="rId11"/>
    <p:sldLayoutId id="2147483653" r:id="rId12"/>
    <p:sldLayoutId id="2147483654" r:id="rId13"/>
    <p:sldLayoutId id="2147483655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3050" indent="-27305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36575" indent="-263525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49313" indent="-303213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112838" indent="-303213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image" Target="../media/image25.pn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pn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jpeg"/><Relationship Id="rId11" Type="http://schemas.openxmlformats.org/officeDocument/2006/relationships/image" Target="../media/image34.png"/><Relationship Id="rId5" Type="http://schemas.openxmlformats.org/officeDocument/2006/relationships/image" Target="../media/image47.jpeg"/><Relationship Id="rId10" Type="http://schemas.openxmlformats.org/officeDocument/2006/relationships/image" Target="../media/image25.pn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25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3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vicroads.vic.gov.au/safety-and-road-rules/pedestrian-safety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icroads.vic.gov.au/safety-and-road-rules/pedestrian-safety" TargetMode="Externa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00E67-C75D-9D40-8DAC-E6097C6F79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Guidance for Safe Routes to School grant applications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49B276-8009-084D-81A5-D1E762B593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Community Road Safety Grants Program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2D11290-C38F-E941-9EF8-59F9EF43400D}"/>
              </a:ext>
            </a:extLst>
          </p:cNvPr>
          <p:cNvSpPr txBox="1">
            <a:spLocks/>
          </p:cNvSpPr>
          <p:nvPr/>
        </p:nvSpPr>
        <p:spPr>
          <a:xfrm>
            <a:off x="843455" y="6140045"/>
            <a:ext cx="9144000" cy="456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September 2020</a:t>
            </a:r>
          </a:p>
        </p:txBody>
      </p:sp>
    </p:spTree>
    <p:extLst>
      <p:ext uri="{BB962C8B-B14F-4D97-AF65-F5344CB8AC3E}">
        <p14:creationId xmlns:p14="http://schemas.microsoft.com/office/powerpoint/2010/main" val="751432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0011549-9505-EB48-81C1-190B33454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Successful project elements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5A347-4ED1-3243-BCDE-3972CC6DB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D601-6048-0D42-9857-A0666F032861}" type="slidenum">
              <a:rPr lang="en-US" smtClean="0"/>
              <a:t>10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CF691BD5-AC85-AA42-B3F6-9D5DD7D78514}"/>
              </a:ext>
            </a:extLst>
          </p:cNvPr>
          <p:cNvSpPr txBox="1">
            <a:spLocks/>
          </p:cNvSpPr>
          <p:nvPr/>
        </p:nvSpPr>
        <p:spPr>
          <a:xfrm>
            <a:off x="838200" y="6353785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Guidance for Safe Routes to School grant applications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735878-8ABC-114E-AA4E-A733B9A80D71}"/>
              </a:ext>
            </a:extLst>
          </p:cNvPr>
          <p:cNvSpPr txBox="1"/>
          <p:nvPr/>
        </p:nvSpPr>
        <p:spPr>
          <a:xfrm>
            <a:off x="838200" y="1631114"/>
            <a:ext cx="567178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AU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Combine education and behaviour change actions with road safety infrastructure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9CC610-3C18-BD44-8B86-8CD21C210EE2}"/>
              </a:ext>
            </a:extLst>
          </p:cNvPr>
          <p:cNvSpPr/>
          <p:nvPr/>
        </p:nvSpPr>
        <p:spPr>
          <a:xfrm>
            <a:off x="838200" y="2696238"/>
            <a:ext cx="6096000" cy="24386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Routes to school</a:t>
            </a:r>
          </a:p>
          <a:p>
            <a:pPr marL="273050" lvl="1" indent="-263525">
              <a:lnSpc>
                <a:spcPct val="11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dirty="0"/>
              <a:t>Identifying popular routes</a:t>
            </a:r>
          </a:p>
          <a:p>
            <a:pPr marL="273050" lvl="1" indent="-263525">
              <a:lnSpc>
                <a:spcPct val="11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dirty="0"/>
              <a:t>Safety audits</a:t>
            </a:r>
          </a:p>
          <a:p>
            <a:pPr marL="273050" lvl="1" indent="-263525">
              <a:lnSpc>
                <a:spcPct val="11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dirty="0"/>
              <a:t>Decals, footpath stickers  </a:t>
            </a:r>
          </a:p>
          <a:p>
            <a:pPr marL="273050" lvl="1" indent="-263525">
              <a:lnSpc>
                <a:spcPct val="11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dirty="0"/>
              <a:t>Maps &amp; signs</a:t>
            </a:r>
          </a:p>
          <a:p>
            <a:pPr marL="273050" lvl="1" indent="-263525">
              <a:lnSpc>
                <a:spcPct val="11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dirty="0"/>
              <a:t>Park and walk locations</a:t>
            </a:r>
            <a:endParaRPr lang="en-US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872F8B-713A-2149-B9FF-631F5DDB1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358" y="-90226"/>
            <a:ext cx="5231642" cy="36947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07367F-F85C-FF42-955E-DAE3F409C2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4001" y="4271870"/>
            <a:ext cx="1904723" cy="258613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7EA9F0E-987C-3F41-A04D-DCDEA81ABFF6}"/>
              </a:ext>
            </a:extLst>
          </p:cNvPr>
          <p:cNvGrpSpPr/>
          <p:nvPr/>
        </p:nvGrpSpPr>
        <p:grpSpPr>
          <a:xfrm>
            <a:off x="6469039" y="3570341"/>
            <a:ext cx="5722961" cy="3329354"/>
            <a:chOff x="2385243" y="1006548"/>
            <a:chExt cx="7323752" cy="514239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0CE63AE-4F78-1747-B208-0E9074A03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85243" y="1006548"/>
              <a:ext cx="7323752" cy="5142395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810D09C-626D-E545-9469-967D823A4135}"/>
                </a:ext>
              </a:extLst>
            </p:cNvPr>
            <p:cNvSpPr/>
            <p:nvPr/>
          </p:nvSpPr>
          <p:spPr>
            <a:xfrm>
              <a:off x="8549268" y="1112202"/>
              <a:ext cx="1159727" cy="77783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E6C215B-B345-7440-A531-9B5F4B00BB08}"/>
                </a:ext>
              </a:extLst>
            </p:cNvPr>
            <p:cNvSpPr/>
            <p:nvPr/>
          </p:nvSpPr>
          <p:spPr>
            <a:xfrm>
              <a:off x="8359697" y="5242234"/>
              <a:ext cx="1159728" cy="645589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F4A9644-9B16-A74F-9E63-34BEF5B277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1513">
            <a:off x="5147775" y="1926983"/>
            <a:ext cx="2038896" cy="211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3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0011549-9505-EB48-81C1-190B33454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Successful project elements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5A347-4ED1-3243-BCDE-3972CC6DB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D601-6048-0D42-9857-A0666F032861}" type="slidenum">
              <a:rPr lang="en-US" smtClean="0"/>
              <a:t>11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B1DB8F3-0273-7945-95CC-AE0CF86EE35F}"/>
              </a:ext>
            </a:extLst>
          </p:cNvPr>
          <p:cNvSpPr txBox="1">
            <a:spLocks/>
          </p:cNvSpPr>
          <p:nvPr/>
        </p:nvSpPr>
        <p:spPr>
          <a:xfrm>
            <a:off x="838200" y="6353785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Guidance for Safe Routes to School grant applications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822C9F-4AA2-854B-9E00-728E870541F1}"/>
              </a:ext>
            </a:extLst>
          </p:cNvPr>
          <p:cNvSpPr txBox="1"/>
          <p:nvPr/>
        </p:nvSpPr>
        <p:spPr>
          <a:xfrm>
            <a:off x="838200" y="1631114"/>
            <a:ext cx="567178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AU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Combine education and behaviour change actions with road safety infrastructure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4CC1A5-CCB5-704C-9E24-673BC8E28771}"/>
              </a:ext>
            </a:extLst>
          </p:cNvPr>
          <p:cNvSpPr/>
          <p:nvPr/>
        </p:nvSpPr>
        <p:spPr>
          <a:xfrm>
            <a:off x="838200" y="2696238"/>
            <a:ext cx="6096000" cy="237706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Education and events</a:t>
            </a:r>
          </a:p>
          <a:p>
            <a:pPr marL="273050" lvl="1" indent="-263525">
              <a:lnSpc>
                <a:spcPct val="11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dirty="0"/>
              <a:t>Road safety programs/incursions</a:t>
            </a:r>
          </a:p>
          <a:p>
            <a:pPr marL="273050" lvl="1" indent="-263525">
              <a:lnSpc>
                <a:spcPct val="11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dirty="0"/>
              <a:t>Special guests</a:t>
            </a:r>
          </a:p>
          <a:p>
            <a:pPr marL="273050" lvl="1" indent="-263525">
              <a:lnSpc>
                <a:spcPct val="11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dirty="0"/>
              <a:t>Active travel breakfasts</a:t>
            </a:r>
          </a:p>
          <a:p>
            <a:pPr marL="273050" lvl="1" indent="-263525">
              <a:lnSpc>
                <a:spcPct val="11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dirty="0"/>
              <a:t>Smoothie bikes</a:t>
            </a:r>
          </a:p>
          <a:p>
            <a:pPr marL="273050" lvl="1" indent="-263525">
              <a:lnSpc>
                <a:spcPct val="11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dirty="0"/>
              <a:t>“Bling your bike” “fancy feet”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4C4D50-2AE0-FE45-9EBE-DFBEA64A68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631876" y="0"/>
            <a:ext cx="4560124" cy="34200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C2215A-6992-714C-AB3A-9B6A3EA5704A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8540" y="3395038"/>
            <a:ext cx="5503460" cy="3462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8F3613-E1C9-B144-A5C3-9B6FD28EAA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0561" y="2204768"/>
            <a:ext cx="2933313" cy="465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05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0011549-9505-EB48-81C1-190B33454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Successful project elements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5A347-4ED1-3243-BCDE-3972CC6DB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D601-6048-0D42-9857-A0666F032861}" type="slidenum">
              <a:rPr lang="en-US" smtClean="0"/>
              <a:t>12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B1DB8F3-0273-7945-95CC-AE0CF86EE35F}"/>
              </a:ext>
            </a:extLst>
          </p:cNvPr>
          <p:cNvSpPr txBox="1">
            <a:spLocks/>
          </p:cNvSpPr>
          <p:nvPr/>
        </p:nvSpPr>
        <p:spPr>
          <a:xfrm>
            <a:off x="838200" y="6353785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Guidance for Safe Routes to School grant applications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822C9F-4AA2-854B-9E00-728E870541F1}"/>
              </a:ext>
            </a:extLst>
          </p:cNvPr>
          <p:cNvSpPr txBox="1"/>
          <p:nvPr/>
        </p:nvSpPr>
        <p:spPr>
          <a:xfrm>
            <a:off x="838200" y="1631114"/>
            <a:ext cx="567178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AU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Combine education and behaviour change actions with road safety infrastructure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4CC1A5-CCB5-704C-9E24-673BC8E28771}"/>
              </a:ext>
            </a:extLst>
          </p:cNvPr>
          <p:cNvSpPr/>
          <p:nvPr/>
        </p:nvSpPr>
        <p:spPr>
          <a:xfrm>
            <a:off x="838200" y="2696238"/>
            <a:ext cx="4383133" cy="2235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Campaigns, competitions, incentives</a:t>
            </a:r>
          </a:p>
          <a:p>
            <a:pPr marL="273050" lvl="1" indent="-263525">
              <a:lnSpc>
                <a:spcPct val="11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dirty="0"/>
              <a:t>Walk and Wheel Wednesdays</a:t>
            </a:r>
          </a:p>
          <a:p>
            <a:pPr marL="273050" lvl="1" indent="-263525">
              <a:lnSpc>
                <a:spcPct val="11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dirty="0"/>
              <a:t>Walk to School month each October</a:t>
            </a:r>
          </a:p>
          <a:p>
            <a:pPr marL="273050" lvl="1" indent="-263525">
              <a:lnSpc>
                <a:spcPct val="11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dirty="0"/>
              <a:t>Track active travel (passports, wristbands, stickers, classroom tallies)</a:t>
            </a:r>
          </a:p>
          <a:p>
            <a:pPr marL="273050" lvl="1" indent="-263525">
              <a:lnSpc>
                <a:spcPct val="11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dirty="0"/>
              <a:t>Golden boot class awards</a:t>
            </a:r>
            <a:endParaRPr lang="en-US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D52991-D9C0-3845-AD25-7B800C84B6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7947" y="3560117"/>
            <a:ext cx="4704053" cy="33209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5B2205-5B66-7847-A041-CD73042F02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6639" y="1"/>
            <a:ext cx="5165361" cy="36454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1AF393-9967-EB4B-AEC0-4628EE77F905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333" y="3460516"/>
            <a:ext cx="2568183" cy="351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98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0011549-9505-EB48-81C1-190B33454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Successful project elements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5A347-4ED1-3243-BCDE-3972CC6DB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D601-6048-0D42-9857-A0666F032861}" type="slidenum">
              <a:rPr lang="en-US" smtClean="0"/>
              <a:t>13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B1DB8F3-0273-7945-95CC-AE0CF86EE35F}"/>
              </a:ext>
            </a:extLst>
          </p:cNvPr>
          <p:cNvSpPr txBox="1">
            <a:spLocks/>
          </p:cNvSpPr>
          <p:nvPr/>
        </p:nvSpPr>
        <p:spPr>
          <a:xfrm>
            <a:off x="838200" y="6353785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Guidance for Safe Routes to School grant applications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822C9F-4AA2-854B-9E00-728E870541F1}"/>
              </a:ext>
            </a:extLst>
          </p:cNvPr>
          <p:cNvSpPr txBox="1"/>
          <p:nvPr/>
        </p:nvSpPr>
        <p:spPr>
          <a:xfrm>
            <a:off x="838200" y="1631114"/>
            <a:ext cx="567178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AU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Combine education and behaviour change actions with road safety infrastructure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4CC1A5-CCB5-704C-9E24-673BC8E28771}"/>
              </a:ext>
            </a:extLst>
          </p:cNvPr>
          <p:cNvSpPr/>
          <p:nvPr/>
        </p:nvSpPr>
        <p:spPr>
          <a:xfrm>
            <a:off x="838200" y="2696238"/>
            <a:ext cx="6096000" cy="237706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Promote, share success and personal stories</a:t>
            </a:r>
          </a:p>
          <a:p>
            <a:pPr marL="273050" lvl="1" indent="-263525">
              <a:lnSpc>
                <a:spcPct val="11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dirty="0"/>
              <a:t>Social media posts and videos</a:t>
            </a:r>
          </a:p>
          <a:p>
            <a:pPr marL="273050" lvl="1" indent="-263525">
              <a:lnSpc>
                <a:spcPct val="11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dirty="0"/>
              <a:t>School newsletter articles</a:t>
            </a:r>
          </a:p>
          <a:p>
            <a:pPr marL="273050" lvl="1" indent="-263525">
              <a:lnSpc>
                <a:spcPct val="11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dirty="0"/>
              <a:t>School app prompts and reminders</a:t>
            </a:r>
          </a:p>
          <a:p>
            <a:pPr marL="273050" lvl="1" indent="-263525">
              <a:lnSpc>
                <a:spcPct val="11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dirty="0"/>
              <a:t>Art and story competitions</a:t>
            </a:r>
          </a:p>
          <a:p>
            <a:pPr marL="273050" lvl="1" indent="-263525">
              <a:lnSpc>
                <a:spcPct val="11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dirty="0"/>
              <a:t>Public pledges</a:t>
            </a:r>
            <a:endParaRPr lang="en-US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F99057-C0DB-E943-B861-3F2CA12A61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995152" y="-631710"/>
            <a:ext cx="3558050" cy="4835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9BD7A0-4F40-C04C-8DA6-2F814C7347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6116" y="3565139"/>
            <a:ext cx="4335884" cy="3276210"/>
          </a:xfrm>
          <a:prstGeom prst="rect">
            <a:avLst/>
          </a:prstGeom>
        </p:spPr>
      </p:pic>
      <p:pic>
        <p:nvPicPr>
          <p:cNvPr id="13" name="Picture 12" descr="O:\Walk to School October (VicHealth)\2017\Promotion\Social Media\Sponsored Ad 1.png">
            <a:extLst>
              <a:ext uri="{FF2B5EF4-FFF2-40B4-BE49-F238E27FC236}">
                <a16:creationId xmlns:a16="http://schemas.microsoft.com/office/drawing/2014/main" id="{B7E16A31-CD7F-C644-97C7-BDBE18EB26C3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6380" y="3282629"/>
            <a:ext cx="2761187" cy="35587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93498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87958-014B-E746-B24F-DA57EBE16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CF6FF5-A381-4244-8370-06E33686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D601-6048-0D42-9857-A0666F032861}" type="slidenum">
              <a:rPr lang="en-US" smtClean="0"/>
              <a:t>14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D09730-E3BD-7A45-A7AB-F0F873A70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942313"/>
            <a:ext cx="4360260" cy="1500187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East Gippsland Shire Council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2D668912-2E38-794A-9B83-820035AC523F}"/>
              </a:ext>
            </a:extLst>
          </p:cNvPr>
          <p:cNvSpPr txBox="1">
            <a:spLocks/>
          </p:cNvSpPr>
          <p:nvPr/>
        </p:nvSpPr>
        <p:spPr>
          <a:xfrm>
            <a:off x="838200" y="6353785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Guidance for Safe Routes to School grant applications</a:t>
            </a:r>
          </a:p>
        </p:txBody>
      </p:sp>
    </p:spTree>
    <p:extLst>
      <p:ext uri="{BB962C8B-B14F-4D97-AF65-F5344CB8AC3E}">
        <p14:creationId xmlns:p14="http://schemas.microsoft.com/office/powerpoint/2010/main" val="2986904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645" y="460623"/>
            <a:ext cx="11444798" cy="4590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134" r="6316" b="81651"/>
          <a:stretch>
            <a:fillRect/>
          </a:stretch>
        </p:blipFill>
        <p:spPr bwMode="auto">
          <a:xfrm>
            <a:off x="10624031" y="5218429"/>
            <a:ext cx="725488" cy="8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57340" y="5155723"/>
            <a:ext cx="862012" cy="91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3305" y="5242805"/>
            <a:ext cx="8112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5296" y="5286086"/>
            <a:ext cx="23749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68" t="6792" r="4268" b="9056"/>
          <a:stretch>
            <a:fillRect/>
          </a:stretch>
        </p:blipFill>
        <p:spPr bwMode="auto">
          <a:xfrm>
            <a:off x="5454210" y="5720008"/>
            <a:ext cx="1147763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 cstate="screen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8763" y="5267844"/>
            <a:ext cx="836613" cy="68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293" y="5206725"/>
            <a:ext cx="844550" cy="80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431" y="5218429"/>
            <a:ext cx="727076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02609" y="882125"/>
            <a:ext cx="4822748" cy="3715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>
              <a:lnSpc>
                <a:spcPct val="119000"/>
              </a:lnSpc>
              <a:spcAft>
                <a:spcPts val="600"/>
              </a:spcAft>
            </a:pPr>
            <a:r>
              <a:rPr lang="en-AU" sz="1600" b="1" kern="1400" dirty="0">
                <a:solidFill>
                  <a:schemeClr val="bg1"/>
                </a:solidFill>
                <a:latin typeface="Arial" panose="020B0604020202020204" pitchFamily="34" charset="0"/>
              </a:rPr>
              <a:t>Program Partners</a:t>
            </a:r>
          </a:p>
          <a:p>
            <a:pPr marL="457200" indent="-228600">
              <a:lnSpc>
                <a:spcPct val="119000"/>
              </a:lnSpc>
              <a:spcAft>
                <a:spcPts val="600"/>
              </a:spcAft>
            </a:pPr>
            <a:r>
              <a:rPr lang="en-AU" sz="1600" kern="1400" dirty="0">
                <a:solidFill>
                  <a:schemeClr val="bg1"/>
                </a:solidFill>
                <a:latin typeface="Arial" panose="020B0604020202020204" pitchFamily="34" charset="0"/>
              </a:rPr>
              <a:t>Victorian Police</a:t>
            </a:r>
            <a:endParaRPr lang="en-AU" sz="1600" kern="1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200" indent="-228600">
              <a:lnSpc>
                <a:spcPct val="119000"/>
              </a:lnSpc>
              <a:spcAft>
                <a:spcPts val="600"/>
              </a:spcAft>
            </a:pPr>
            <a:r>
              <a:rPr lang="en-AU" sz="1600" kern="1400" dirty="0">
                <a:solidFill>
                  <a:schemeClr val="bg1"/>
                </a:solidFill>
                <a:latin typeface="Arial" panose="020B0604020202020204" pitchFamily="34" charset="0"/>
              </a:rPr>
              <a:t>East Gippsland Shire Council</a:t>
            </a:r>
            <a:endParaRPr lang="en-AU" sz="1600" kern="1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200" indent="-228600">
              <a:lnSpc>
                <a:spcPct val="119000"/>
              </a:lnSpc>
              <a:spcAft>
                <a:spcPts val="600"/>
              </a:spcAft>
            </a:pPr>
            <a:r>
              <a:rPr lang="en-AU" sz="1600" kern="1400" dirty="0">
                <a:solidFill>
                  <a:schemeClr val="bg1"/>
                </a:solidFill>
                <a:latin typeface="Arial" panose="020B0604020202020204" pitchFamily="34" charset="0"/>
              </a:rPr>
              <a:t>Vic Health’s Walk to school program</a:t>
            </a:r>
            <a:endParaRPr lang="en-AU" sz="1600" kern="1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200" indent="-228600">
              <a:lnSpc>
                <a:spcPct val="119000"/>
              </a:lnSpc>
              <a:spcAft>
                <a:spcPts val="600"/>
              </a:spcAft>
            </a:pPr>
            <a:r>
              <a:rPr lang="en-AU" sz="1600" kern="1400" dirty="0">
                <a:solidFill>
                  <a:schemeClr val="bg1"/>
                </a:solidFill>
                <a:latin typeface="Arial" panose="020B0604020202020204" pitchFamily="34" charset="0"/>
              </a:rPr>
              <a:t>Vic Roads</a:t>
            </a:r>
            <a:endParaRPr lang="en-AU" sz="1600" kern="1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200" indent="-228600">
              <a:lnSpc>
                <a:spcPct val="119000"/>
              </a:lnSpc>
              <a:spcAft>
                <a:spcPts val="600"/>
              </a:spcAft>
            </a:pPr>
            <a:r>
              <a:rPr lang="en-AU" sz="1600" kern="1400" dirty="0">
                <a:solidFill>
                  <a:schemeClr val="bg1"/>
                </a:solidFill>
                <a:latin typeface="Arial" panose="020B0604020202020204" pitchFamily="34" charset="0"/>
              </a:rPr>
              <a:t>East Gippsland Local Road Safety Committee</a:t>
            </a:r>
            <a:endParaRPr lang="en-AU" sz="1600" kern="1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200" indent="-228600">
              <a:lnSpc>
                <a:spcPct val="119000"/>
              </a:lnSpc>
              <a:spcAft>
                <a:spcPts val="600"/>
              </a:spcAft>
            </a:pPr>
            <a:r>
              <a:rPr lang="en-AU" sz="1600" kern="1400" dirty="0">
                <a:solidFill>
                  <a:schemeClr val="bg1"/>
                </a:solidFill>
                <a:latin typeface="Arial" panose="020B0604020202020204" pitchFamily="34" charset="0"/>
              </a:rPr>
              <a:t>Nicholson Primary School</a:t>
            </a:r>
            <a:endParaRPr lang="en-AU" sz="1600" kern="1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200" indent="-228600">
              <a:lnSpc>
                <a:spcPct val="119000"/>
              </a:lnSpc>
              <a:spcAft>
                <a:spcPts val="600"/>
              </a:spcAft>
            </a:pPr>
            <a:r>
              <a:rPr lang="en-AU" sz="1600" kern="1400" dirty="0">
                <a:solidFill>
                  <a:schemeClr val="bg1"/>
                </a:solidFill>
                <a:latin typeface="Arial" panose="020B0604020202020204" pitchFamily="34" charset="0"/>
              </a:rPr>
              <a:t>Swan Reach Primary School</a:t>
            </a:r>
            <a:endParaRPr lang="en-AU" sz="1600" kern="1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200" indent="-228600">
              <a:lnSpc>
                <a:spcPct val="119000"/>
              </a:lnSpc>
              <a:spcAft>
                <a:spcPts val="600"/>
              </a:spcAft>
            </a:pPr>
            <a:r>
              <a:rPr lang="en-AU" sz="1600" kern="1400" dirty="0">
                <a:solidFill>
                  <a:schemeClr val="bg1"/>
                </a:solidFill>
                <a:latin typeface="Arial" panose="020B0604020202020204" pitchFamily="34" charset="0"/>
              </a:rPr>
              <a:t>Nungurner Primary School</a:t>
            </a:r>
            <a:endParaRPr lang="en-AU" sz="1600" kern="1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200" indent="-228600">
              <a:lnSpc>
                <a:spcPct val="119000"/>
              </a:lnSpc>
              <a:spcAft>
                <a:spcPts val="600"/>
              </a:spcAft>
            </a:pPr>
            <a:r>
              <a:rPr lang="en-AU" sz="1600" kern="1400" dirty="0">
                <a:solidFill>
                  <a:schemeClr val="bg1"/>
                </a:solidFill>
                <a:latin typeface="Arial" panose="020B0604020202020204" pitchFamily="34" charset="0"/>
              </a:rPr>
              <a:t>St Brendan’s Catholic Primary School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645" y="6165736"/>
            <a:ext cx="7570788" cy="36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3110" y="6171927"/>
            <a:ext cx="4472247" cy="36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321212" y="1826949"/>
            <a:ext cx="5336034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3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East Gippsland’s</a:t>
            </a:r>
            <a:endParaRPr kumimoji="0" lang="en-AU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3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Safe Routes to School Program </a:t>
            </a:r>
            <a:endParaRPr kumimoji="0" lang="en-AU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049" y="4659454"/>
            <a:ext cx="4472247" cy="36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397645" y="460623"/>
            <a:ext cx="4472247" cy="36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2222" y="4692332"/>
            <a:ext cx="4472247" cy="36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3062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3511" y="2161138"/>
            <a:ext cx="5061857" cy="966939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" name="Rectangle 2"/>
          <p:cNvSpPr/>
          <p:nvPr/>
        </p:nvSpPr>
        <p:spPr>
          <a:xfrm>
            <a:off x="903512" y="662151"/>
            <a:ext cx="5061857" cy="96254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/>
          <p:cNvSpPr/>
          <p:nvPr/>
        </p:nvSpPr>
        <p:spPr>
          <a:xfrm>
            <a:off x="903511" y="3777553"/>
            <a:ext cx="5061857" cy="905213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/>
          <p:cNvSpPr/>
          <p:nvPr/>
        </p:nvSpPr>
        <p:spPr>
          <a:xfrm>
            <a:off x="903511" y="5221059"/>
            <a:ext cx="5061857" cy="822386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Arrow: Right 5"/>
          <p:cNvSpPr/>
          <p:nvPr/>
        </p:nvSpPr>
        <p:spPr>
          <a:xfrm rot="5400000">
            <a:off x="3009894" y="1476991"/>
            <a:ext cx="849085" cy="693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Arrow: Right 6"/>
          <p:cNvSpPr/>
          <p:nvPr/>
        </p:nvSpPr>
        <p:spPr>
          <a:xfrm rot="5400000">
            <a:off x="3009894" y="3088299"/>
            <a:ext cx="849085" cy="693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Arrow: Right 7"/>
          <p:cNvSpPr/>
          <p:nvPr/>
        </p:nvSpPr>
        <p:spPr>
          <a:xfrm rot="5400000">
            <a:off x="3009894" y="4747917"/>
            <a:ext cx="849085" cy="693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/>
          <p:cNvSpPr txBox="1"/>
          <p:nvPr/>
        </p:nvSpPr>
        <p:spPr>
          <a:xfrm>
            <a:off x="2258545" y="912243"/>
            <a:ext cx="2351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LCRSC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9261" y="2241292"/>
            <a:ext cx="3630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Safe Routes to School</a:t>
            </a:r>
          </a:p>
          <a:p>
            <a:pPr algn="ctr"/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Walk to School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51881" y="4030900"/>
            <a:ext cx="3765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Facilitator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74293" y="5397262"/>
            <a:ext cx="4320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21062" y="605093"/>
            <a:ext cx="49828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kern="1400" dirty="0">
                <a:solidFill>
                  <a:srgbClr val="000000"/>
                </a:solidFill>
                <a:latin typeface="Arial" panose="020B0604020202020204" pitchFamily="34" charset="0"/>
              </a:rPr>
              <a:t>Local Community Road Safety Committee (LCRSC) made up of local representatives from 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Victoria Police, VicRoads (now Department of Transport), EGSC, Councillors and Community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21062" y="2359029"/>
            <a:ext cx="5391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Community Road Safety program integrated with Walk to School, a VicHealth initiative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21062" y="3937771"/>
            <a:ext cx="5191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$30 000 funding (combined CRS and VicHealth) used for contracted STS facilitator’s salary to deliver projects across four schools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21062" y="5154743"/>
            <a:ext cx="5191056" cy="94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lnSpc>
                <a:spcPct val="119000"/>
              </a:lnSpc>
              <a:spcAft>
                <a:spcPts val="600"/>
              </a:spcAft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Implement SRTS program in four school communities: Nicholson, Swan Reach, Nungurner, and St Brendan’s Catholic Primary Schools 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FFF772C5-470D-5E45-9572-39DDF3BA2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645" y="6165736"/>
            <a:ext cx="7570788" cy="36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025F58-B3B8-344F-97C9-4D4B9F104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3110" y="6171927"/>
            <a:ext cx="4472247" cy="36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0931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58955" y="266007"/>
            <a:ext cx="8685045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400" kern="1400" dirty="0">
                <a:solidFill>
                  <a:srgbClr val="000000"/>
                </a:solidFill>
                <a:latin typeface="Arial" panose="020B0604020202020204" pitchFamily="34" charset="0"/>
              </a:rPr>
              <a:t>Nicholson Primary “What we Did”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83460" y="1183178"/>
            <a:ext cx="2406581" cy="5234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kern="1400" dirty="0">
                <a:solidFill>
                  <a:schemeClr val="bg1"/>
                </a:solidFill>
                <a:latin typeface="Arial" panose="020B0604020202020204" pitchFamily="34" charset="0"/>
              </a:rPr>
              <a:t>July – September</a:t>
            </a:r>
          </a:p>
          <a:p>
            <a:pPr algn="ctr"/>
            <a:r>
              <a:rPr lang="en-AU" sz="1600" kern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 marL="273050" lvl="1" indent="-263525">
              <a:lnSpc>
                <a:spcPct val="110000"/>
              </a:lnSpc>
              <a:buFont typeface="System Font Regular"/>
              <a:buChar char="&gt;"/>
            </a:pPr>
            <a:r>
              <a:rPr lang="en-AU" sz="1600" dirty="0">
                <a:solidFill>
                  <a:schemeClr val="tx1"/>
                </a:solidFill>
              </a:rPr>
              <a:t>Communication/ engagement plan </a:t>
            </a:r>
          </a:p>
          <a:p>
            <a:pPr marL="273050" lvl="1" indent="-263525">
              <a:lnSpc>
                <a:spcPct val="110000"/>
              </a:lnSpc>
              <a:buFont typeface="System Font Regular"/>
              <a:buChar char="&gt;"/>
            </a:pPr>
            <a:r>
              <a:rPr lang="en-AU" sz="1600" dirty="0">
                <a:solidFill>
                  <a:schemeClr val="tx1"/>
                </a:solidFill>
              </a:rPr>
              <a:t>Collect baseline data, survey 1</a:t>
            </a:r>
          </a:p>
          <a:p>
            <a:pPr marL="273050" lvl="1" indent="-263525">
              <a:lnSpc>
                <a:spcPct val="110000"/>
              </a:lnSpc>
              <a:buFont typeface="System Font Regular"/>
              <a:buChar char="&gt;"/>
            </a:pPr>
            <a:r>
              <a:rPr lang="en-AU" sz="1600" dirty="0">
                <a:solidFill>
                  <a:schemeClr val="tx1"/>
                </a:solidFill>
              </a:rPr>
              <a:t>Project Reference Group set up</a:t>
            </a:r>
          </a:p>
          <a:p>
            <a:pPr marL="273050" lvl="1" indent="-263525">
              <a:lnSpc>
                <a:spcPct val="110000"/>
              </a:lnSpc>
              <a:buFont typeface="System Font Regular"/>
              <a:buChar char="&gt;"/>
            </a:pPr>
            <a:r>
              <a:rPr lang="en-AU" sz="1600" dirty="0">
                <a:solidFill>
                  <a:schemeClr val="tx1"/>
                </a:solidFill>
              </a:rPr>
              <a:t>Program Launch</a:t>
            </a:r>
          </a:p>
          <a:p>
            <a:pPr marL="273050" lvl="1" indent="-263525">
              <a:lnSpc>
                <a:spcPct val="110000"/>
              </a:lnSpc>
              <a:buFont typeface="System Font Regular"/>
              <a:buChar char="&gt;"/>
            </a:pPr>
            <a:r>
              <a:rPr lang="en-AU" sz="1600" dirty="0">
                <a:solidFill>
                  <a:schemeClr val="tx1"/>
                </a:solidFill>
              </a:rPr>
              <a:t>Access audits of school areas</a:t>
            </a:r>
          </a:p>
          <a:p>
            <a:pPr marL="273050" lvl="1" indent="-263525">
              <a:lnSpc>
                <a:spcPct val="110000"/>
              </a:lnSpc>
              <a:buFont typeface="System Font Regular"/>
              <a:buChar char="&gt;"/>
            </a:pPr>
            <a:r>
              <a:rPr lang="en-AU" sz="1600" dirty="0">
                <a:solidFill>
                  <a:schemeClr val="tx1"/>
                </a:solidFill>
              </a:rPr>
              <a:t>Engage with community groups </a:t>
            </a:r>
          </a:p>
          <a:p>
            <a:pPr marL="273050" lvl="1" indent="-263525">
              <a:lnSpc>
                <a:spcPct val="110000"/>
              </a:lnSpc>
              <a:buFont typeface="System Font Regular"/>
              <a:buChar char="&gt;"/>
            </a:pPr>
            <a:r>
              <a:rPr lang="en-AU" sz="1600" dirty="0">
                <a:solidFill>
                  <a:schemeClr val="tx1"/>
                </a:solidFill>
              </a:rPr>
              <a:t>Develop travel Safely to school policy</a:t>
            </a:r>
          </a:p>
          <a:p>
            <a:pPr marL="273050" lvl="1" indent="-263525">
              <a:lnSpc>
                <a:spcPct val="110000"/>
              </a:lnSpc>
              <a:buFont typeface="System Font Regular"/>
              <a:buChar char="&gt;"/>
            </a:pPr>
            <a:r>
              <a:rPr lang="en-AU" sz="1600" dirty="0">
                <a:solidFill>
                  <a:schemeClr val="tx1"/>
                </a:solidFill>
              </a:rPr>
              <a:t>Walk to School promotion</a:t>
            </a:r>
          </a:p>
          <a:p>
            <a:pPr marL="273050" lvl="1" indent="-263525">
              <a:lnSpc>
                <a:spcPct val="110000"/>
              </a:lnSpc>
              <a:buFont typeface="System Font Regular"/>
              <a:buChar char="&gt;"/>
            </a:pPr>
            <a:r>
              <a:rPr lang="en-AU" sz="1600" dirty="0">
                <a:solidFill>
                  <a:schemeClr val="tx1"/>
                </a:solidFill>
              </a:rPr>
              <a:t>Poster competition</a:t>
            </a:r>
          </a:p>
          <a:p>
            <a:pPr algn="ctr"/>
            <a:endParaRPr lang="en-AU" sz="1600" dirty="0"/>
          </a:p>
        </p:txBody>
      </p:sp>
      <p:sp>
        <p:nvSpPr>
          <p:cNvPr id="23" name="Rectangle 22"/>
          <p:cNvSpPr/>
          <p:nvPr/>
        </p:nvSpPr>
        <p:spPr>
          <a:xfrm>
            <a:off x="3405639" y="1183178"/>
            <a:ext cx="2406581" cy="5234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– December</a:t>
            </a:r>
          </a:p>
          <a:p>
            <a:pPr marL="273050" lvl="1" indent="-263525">
              <a:lnSpc>
                <a:spcPct val="110000"/>
              </a:lnSpc>
              <a:buFont typeface="System Font Regular"/>
              <a:buChar char="&gt;"/>
            </a:pPr>
            <a:endParaRPr lang="en-AU" sz="1600" dirty="0">
              <a:solidFill>
                <a:schemeClr val="tx1"/>
              </a:solidFill>
            </a:endParaRPr>
          </a:p>
          <a:p>
            <a:pPr marL="273050" lvl="1" indent="-263525">
              <a:lnSpc>
                <a:spcPct val="110000"/>
              </a:lnSpc>
              <a:buFont typeface="System Font Regular"/>
              <a:buChar char="&gt;"/>
            </a:pPr>
            <a:r>
              <a:rPr lang="en-AU" sz="1600" dirty="0">
                <a:solidFill>
                  <a:schemeClr val="tx1"/>
                </a:solidFill>
              </a:rPr>
              <a:t>Promotion and use of road safety resources</a:t>
            </a:r>
          </a:p>
          <a:p>
            <a:pPr marL="273050" lvl="1" indent="-263525">
              <a:lnSpc>
                <a:spcPct val="110000"/>
              </a:lnSpc>
              <a:buFont typeface="System Font Regular"/>
              <a:buChar char="&gt;"/>
            </a:pPr>
            <a:r>
              <a:rPr lang="en-AU" sz="1600" dirty="0">
                <a:solidFill>
                  <a:schemeClr val="tx1"/>
                </a:solidFill>
              </a:rPr>
              <a:t>Walk to School activities </a:t>
            </a:r>
          </a:p>
          <a:p>
            <a:pPr marL="273050" lvl="1" indent="-263525">
              <a:lnSpc>
                <a:spcPct val="110000"/>
              </a:lnSpc>
              <a:buFont typeface="System Font Regular"/>
              <a:buChar char="&gt;"/>
            </a:pPr>
            <a:r>
              <a:rPr lang="en-AU" sz="1600" dirty="0">
                <a:solidFill>
                  <a:schemeClr val="tx1"/>
                </a:solidFill>
              </a:rPr>
              <a:t>Pedestrian data</a:t>
            </a:r>
          </a:p>
          <a:p>
            <a:pPr marL="273050" lvl="1" indent="-263525">
              <a:lnSpc>
                <a:spcPct val="110000"/>
              </a:lnSpc>
              <a:buFont typeface="System Font Regular"/>
              <a:buChar char="&gt;"/>
            </a:pPr>
            <a:r>
              <a:rPr lang="en-AU" sz="1600" dirty="0">
                <a:solidFill>
                  <a:schemeClr val="tx1"/>
                </a:solidFill>
              </a:rPr>
              <a:t>Prepare &amp; distribute survey 1 Report </a:t>
            </a:r>
          </a:p>
          <a:p>
            <a:pPr marL="273050" lvl="1" indent="-263525">
              <a:lnSpc>
                <a:spcPct val="110000"/>
              </a:lnSpc>
              <a:buFont typeface="System Font Regular"/>
              <a:buChar char="&gt;"/>
            </a:pPr>
            <a:r>
              <a:rPr lang="en-AU" sz="1600" dirty="0">
                <a:solidFill>
                  <a:schemeClr val="tx1"/>
                </a:solidFill>
              </a:rPr>
              <a:t>Promote road safety messages to school community</a:t>
            </a:r>
          </a:p>
          <a:p>
            <a:pPr marL="273050" lvl="1" indent="-263525">
              <a:lnSpc>
                <a:spcPct val="110000"/>
              </a:lnSpc>
              <a:buFont typeface="System Font Regular"/>
              <a:buChar char="&gt;"/>
            </a:pPr>
            <a:r>
              <a:rPr lang="en-AU" sz="1600" dirty="0">
                <a:solidFill>
                  <a:schemeClr val="tx1"/>
                </a:solidFill>
              </a:rPr>
              <a:t>Develop Traffic Management Guides and Signage</a:t>
            </a:r>
          </a:p>
          <a:p>
            <a:pPr marL="273050" lvl="1" indent="-263525">
              <a:lnSpc>
                <a:spcPct val="110000"/>
              </a:lnSpc>
              <a:buFont typeface="System Font Regular"/>
              <a:buChar char="&gt;"/>
            </a:pPr>
            <a:r>
              <a:rPr lang="en-AU" sz="1600" dirty="0">
                <a:solidFill>
                  <a:schemeClr val="tx1"/>
                </a:solidFill>
              </a:rPr>
              <a:t>Monitor driver behaviours</a:t>
            </a:r>
          </a:p>
          <a:p>
            <a:pPr algn="ctr"/>
            <a:endParaRPr lang="en-A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74F4A4-7517-FE47-BE29-B9496FFF52E6}"/>
              </a:ext>
            </a:extLst>
          </p:cNvPr>
          <p:cNvSpPr/>
          <p:nvPr/>
        </p:nvSpPr>
        <p:spPr>
          <a:xfrm>
            <a:off x="6127818" y="1183178"/>
            <a:ext cx="2406581" cy="5234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kern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- March</a:t>
            </a:r>
          </a:p>
          <a:p>
            <a:pPr marL="9525" lvl="1">
              <a:lnSpc>
                <a:spcPct val="110000"/>
              </a:lnSpc>
            </a:pPr>
            <a:endParaRPr lang="en-AU" sz="1600" dirty="0">
              <a:solidFill>
                <a:schemeClr val="tx1"/>
              </a:solidFill>
            </a:endParaRPr>
          </a:p>
          <a:p>
            <a:pPr marL="273050" lvl="1" indent="-263525">
              <a:lnSpc>
                <a:spcPct val="110000"/>
              </a:lnSpc>
              <a:buFont typeface="System Font Regular"/>
              <a:buChar char="&gt;"/>
            </a:pPr>
            <a:r>
              <a:rPr lang="en-AU" sz="1600" dirty="0">
                <a:solidFill>
                  <a:schemeClr val="tx1"/>
                </a:solidFill>
              </a:rPr>
              <a:t>Promote Travel Safely to school policies</a:t>
            </a:r>
          </a:p>
          <a:p>
            <a:pPr marL="273050" lvl="1" indent="-263525">
              <a:lnSpc>
                <a:spcPct val="110000"/>
              </a:lnSpc>
              <a:buFont typeface="System Font Regular"/>
              <a:buChar char="&gt;"/>
            </a:pPr>
            <a:r>
              <a:rPr lang="en-AU" sz="1600" dirty="0">
                <a:solidFill>
                  <a:schemeClr val="tx1"/>
                </a:solidFill>
              </a:rPr>
              <a:t>Launch Traffic Management Guides and teaching resources within school communities and the wider community</a:t>
            </a:r>
          </a:p>
          <a:p>
            <a:pPr marL="273050" lvl="1" indent="-263525">
              <a:lnSpc>
                <a:spcPct val="110000"/>
              </a:lnSpc>
              <a:buFont typeface="System Font Regular"/>
              <a:buChar char="&gt;"/>
            </a:pPr>
            <a:r>
              <a:rPr lang="en-AU" sz="1600" dirty="0">
                <a:solidFill>
                  <a:schemeClr val="tx1"/>
                </a:solidFill>
              </a:rPr>
              <a:t>Encourage compliance with Victoria Police presence</a:t>
            </a:r>
          </a:p>
          <a:p>
            <a:pPr algn="ctr"/>
            <a:endParaRPr lang="en-AU" sz="1600" kern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endParaRPr lang="en-AU" sz="1600" kern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en-AU" sz="1600" kern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AU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302B53-11D7-F345-BE6D-91B33E958111}"/>
              </a:ext>
            </a:extLst>
          </p:cNvPr>
          <p:cNvSpPr/>
          <p:nvPr/>
        </p:nvSpPr>
        <p:spPr>
          <a:xfrm>
            <a:off x="8849997" y="1168177"/>
            <a:ext cx="2406581" cy="5234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kern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– June</a:t>
            </a:r>
          </a:p>
          <a:p>
            <a:pPr marL="273050" lvl="1" indent="-263525">
              <a:lnSpc>
                <a:spcPct val="110000"/>
              </a:lnSpc>
              <a:buFont typeface="System Font Regular"/>
              <a:buChar char="&gt;"/>
            </a:pPr>
            <a:endParaRPr lang="en-AU" sz="1400" dirty="0">
              <a:solidFill>
                <a:schemeClr val="tx1"/>
              </a:solidFill>
            </a:endParaRPr>
          </a:p>
          <a:p>
            <a:pPr marL="273050" lvl="1" indent="-263525">
              <a:lnSpc>
                <a:spcPct val="110000"/>
              </a:lnSpc>
              <a:buFont typeface="System Font Regular"/>
              <a:buChar char="&gt;"/>
            </a:pPr>
            <a:r>
              <a:rPr lang="en-AU" sz="1400" dirty="0">
                <a:solidFill>
                  <a:schemeClr val="tx1"/>
                </a:solidFill>
              </a:rPr>
              <a:t>Survey 2 and traffic audits to measure change in road safety behaviour</a:t>
            </a:r>
          </a:p>
          <a:p>
            <a:pPr marL="273050" lvl="1" indent="-263525">
              <a:lnSpc>
                <a:spcPct val="110000"/>
              </a:lnSpc>
              <a:buFont typeface="System Font Regular"/>
              <a:buChar char="&gt;"/>
            </a:pPr>
            <a:r>
              <a:rPr lang="en-AU" sz="1400" dirty="0">
                <a:solidFill>
                  <a:schemeClr val="tx1"/>
                </a:solidFill>
              </a:rPr>
              <a:t>Analyse results, evaluate project</a:t>
            </a:r>
          </a:p>
          <a:p>
            <a:pPr marL="273050" lvl="1" indent="-263525">
              <a:lnSpc>
                <a:spcPct val="110000"/>
              </a:lnSpc>
              <a:buFont typeface="System Font Regular"/>
              <a:buChar char="&gt;"/>
            </a:pPr>
            <a:r>
              <a:rPr lang="en-AU" sz="1400" dirty="0">
                <a:solidFill>
                  <a:schemeClr val="tx1"/>
                </a:solidFill>
              </a:rPr>
              <a:t>LCRSC report on STS program.</a:t>
            </a:r>
          </a:p>
          <a:p>
            <a:pPr marL="273050" lvl="1" indent="-263525">
              <a:lnSpc>
                <a:spcPct val="110000"/>
              </a:lnSpc>
              <a:buFont typeface="System Font Regular"/>
              <a:buChar char="&gt;"/>
            </a:pPr>
            <a:r>
              <a:rPr lang="en-AU" sz="1400" dirty="0">
                <a:solidFill>
                  <a:schemeClr val="tx1"/>
                </a:solidFill>
              </a:rPr>
              <a:t>Distribute data, key road safety messaging and promotion to school community</a:t>
            </a:r>
          </a:p>
          <a:p>
            <a:pPr marL="273050" lvl="1" indent="-263525">
              <a:lnSpc>
                <a:spcPct val="110000"/>
              </a:lnSpc>
              <a:buFont typeface="System Font Regular"/>
              <a:buChar char="&gt;"/>
            </a:pPr>
            <a:r>
              <a:rPr lang="en-AU" sz="1400" dirty="0">
                <a:solidFill>
                  <a:schemeClr val="tx1"/>
                </a:solidFill>
              </a:rPr>
              <a:t>Infrastructure review and future recommendation</a:t>
            </a:r>
          </a:p>
          <a:p>
            <a:pPr marL="273050" lvl="1" indent="-263525">
              <a:lnSpc>
                <a:spcPct val="110000"/>
              </a:lnSpc>
              <a:buFont typeface="System Font Regular"/>
              <a:buChar char="&gt;"/>
            </a:pPr>
            <a:r>
              <a:rPr lang="en-AU" sz="1400" dirty="0">
                <a:solidFill>
                  <a:schemeClr val="tx1"/>
                </a:solidFill>
              </a:rPr>
              <a:t>TAC Local Government infrastructure grants application</a:t>
            </a:r>
          </a:p>
          <a:p>
            <a:pPr marL="273050" lvl="1" indent="-263525">
              <a:lnSpc>
                <a:spcPct val="110000"/>
              </a:lnSpc>
              <a:buFont typeface="System Font Regular"/>
              <a:buChar char="&gt;"/>
            </a:pPr>
            <a:r>
              <a:rPr lang="en-AU" sz="1400" dirty="0">
                <a:solidFill>
                  <a:schemeClr val="tx1"/>
                </a:solidFill>
              </a:rPr>
              <a:t>VicRoads Final report</a:t>
            </a:r>
          </a:p>
          <a:p>
            <a:pPr algn="ctr"/>
            <a:endParaRPr lang="en-A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3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573" y="6301133"/>
            <a:ext cx="7570788" cy="36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6995" y="6301133"/>
            <a:ext cx="4472247" cy="36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185" y="1086719"/>
            <a:ext cx="2955943" cy="19720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185" y="4670253"/>
            <a:ext cx="3394657" cy="1518404"/>
          </a:xfrm>
          <a:prstGeom prst="rect">
            <a:avLst/>
          </a:prstGeom>
        </p:spPr>
      </p:pic>
      <p:pic>
        <p:nvPicPr>
          <p:cNvPr id="18" name="Picture 3" descr="image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533" y="1086719"/>
            <a:ext cx="4384667" cy="232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3023" y="1086720"/>
            <a:ext cx="2628551" cy="197201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73333" y="212200"/>
            <a:ext cx="8891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n w="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East Gippsland’s Program improved infrastructure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83474" y="665336"/>
            <a:ext cx="21948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Transformed this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514245" y="660022"/>
            <a:ext cx="1062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Into this </a:t>
            </a:r>
          </a:p>
        </p:txBody>
      </p:sp>
      <p:pic>
        <p:nvPicPr>
          <p:cNvPr id="25" name="Picture 24" descr="image010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54562" y="3087307"/>
            <a:ext cx="2189837" cy="2774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image003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9062" y="3549702"/>
            <a:ext cx="2340317" cy="129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image00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061" y="4914716"/>
            <a:ext cx="2333511" cy="129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5599" y="3545158"/>
            <a:ext cx="2005602" cy="104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2206" y="4682533"/>
            <a:ext cx="1998995" cy="15297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9"/>
          <a:stretch/>
        </p:blipFill>
        <p:spPr>
          <a:xfrm>
            <a:off x="6096185" y="3087307"/>
            <a:ext cx="3394656" cy="1522179"/>
          </a:xfrm>
          <a:prstGeom prst="rect">
            <a:avLst/>
          </a:prstGeom>
        </p:spPr>
      </p:pic>
      <p:sp>
        <p:nvSpPr>
          <p:cNvPr id="38" name="Arrow: Right 37"/>
          <p:cNvSpPr/>
          <p:nvPr/>
        </p:nvSpPr>
        <p:spPr>
          <a:xfrm>
            <a:off x="5177642" y="3058729"/>
            <a:ext cx="748145" cy="64637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06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4443" y="326032"/>
            <a:ext cx="10415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Promoted active travel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42" y="4362613"/>
            <a:ext cx="2491655" cy="18687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415" y="4362613"/>
            <a:ext cx="2491655" cy="18687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9409" y="4630956"/>
            <a:ext cx="1776074" cy="133205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489" y="4362612"/>
            <a:ext cx="2526032" cy="1868741"/>
          </a:xfrm>
          <a:prstGeom prst="rect">
            <a:avLst/>
          </a:prstGeom>
        </p:spPr>
      </p:pic>
      <p:pic>
        <p:nvPicPr>
          <p:cNvPr id="1033" name="Picture 103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0550" y="3657600"/>
            <a:ext cx="3641981" cy="2573754"/>
          </a:xfrm>
          <a:prstGeom prst="rect">
            <a:avLst/>
          </a:prstGeom>
        </p:spPr>
      </p:pic>
      <p:pic>
        <p:nvPicPr>
          <p:cNvPr id="1035" name="Picture 103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342" y="1056909"/>
            <a:ext cx="3746033" cy="3235925"/>
          </a:xfrm>
          <a:prstGeom prst="rect">
            <a:avLst/>
          </a:prstGeom>
        </p:spPr>
      </p:pic>
      <p:pic>
        <p:nvPicPr>
          <p:cNvPr id="1037" name="Picture 103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71" t="-650"/>
          <a:stretch/>
        </p:blipFill>
        <p:spPr>
          <a:xfrm>
            <a:off x="4328170" y="1059577"/>
            <a:ext cx="3789585" cy="3233257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D535B343-E061-4D48-869E-0EA46A1C4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573" y="6301133"/>
            <a:ext cx="7570788" cy="36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08199C-FC11-784E-A7E8-BD5F9D383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6995" y="6301133"/>
            <a:ext cx="4472247" cy="36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0550" y="1082279"/>
            <a:ext cx="3625247" cy="250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42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CBBFC6-2248-DF4D-9B82-67B70B14F6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544515" y="2936256"/>
            <a:ext cx="3659953" cy="39217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CDF0F2-8733-9A40-BDD9-A7CC2E0007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531" y="-18000"/>
            <a:ext cx="12224000" cy="687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0FEE01-B1BA-3A46-AA7F-B769F4B0A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will cover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263DC8-BBBB-AF45-B411-ECAC76E710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1">
              <a:lnSpc>
                <a:spcPct val="100000"/>
              </a:lnSpc>
              <a:spcBef>
                <a:spcPts val="1100"/>
              </a:spcBef>
            </a:pPr>
            <a:r>
              <a:rPr lang="en-US" sz="1600" dirty="0"/>
              <a:t>Safe Routes to School projects</a:t>
            </a:r>
          </a:p>
          <a:p>
            <a:pPr lvl="1">
              <a:lnSpc>
                <a:spcPct val="100000"/>
              </a:lnSpc>
              <a:spcBef>
                <a:spcPts val="1100"/>
              </a:spcBef>
            </a:pPr>
            <a:r>
              <a:rPr lang="en-US" sz="1600" dirty="0"/>
              <a:t>What is eligible for funding</a:t>
            </a:r>
          </a:p>
          <a:p>
            <a:pPr lvl="1">
              <a:lnSpc>
                <a:spcPct val="100000"/>
              </a:lnSpc>
              <a:spcBef>
                <a:spcPts val="1100"/>
              </a:spcBef>
            </a:pPr>
            <a:r>
              <a:rPr lang="en-US" sz="1600" dirty="0"/>
              <a:t>Safe Routes to School approach</a:t>
            </a:r>
          </a:p>
          <a:p>
            <a:pPr lvl="1">
              <a:lnSpc>
                <a:spcPct val="100000"/>
              </a:lnSpc>
              <a:spcBef>
                <a:spcPts val="1100"/>
              </a:spcBef>
            </a:pPr>
            <a:r>
              <a:rPr lang="en-US" sz="1600" dirty="0"/>
              <a:t>Successful project elements</a:t>
            </a:r>
          </a:p>
          <a:p>
            <a:pPr lvl="1">
              <a:lnSpc>
                <a:spcPct val="100000"/>
              </a:lnSpc>
              <a:spcBef>
                <a:spcPts val="1100"/>
              </a:spcBef>
            </a:pPr>
            <a:r>
              <a:rPr lang="en-US" sz="1600" dirty="0"/>
              <a:t>Case study – East Gippsland Shire Council</a:t>
            </a:r>
          </a:p>
          <a:p>
            <a:pPr lvl="1">
              <a:lnSpc>
                <a:spcPct val="100000"/>
              </a:lnSpc>
              <a:spcBef>
                <a:spcPts val="1100"/>
              </a:spcBef>
            </a:pPr>
            <a:r>
              <a:rPr lang="en-US" sz="1600" dirty="0"/>
              <a:t>School engagement</a:t>
            </a:r>
          </a:p>
          <a:p>
            <a:pPr lvl="1">
              <a:lnSpc>
                <a:spcPct val="100000"/>
              </a:lnSpc>
              <a:spcBef>
                <a:spcPts val="1100"/>
              </a:spcBef>
            </a:pPr>
            <a:r>
              <a:rPr lang="en-US" sz="1600" dirty="0"/>
              <a:t>Monitoring and evaluation</a:t>
            </a:r>
          </a:p>
          <a:p>
            <a:pPr lvl="1">
              <a:lnSpc>
                <a:spcPct val="100000"/>
              </a:lnSpc>
              <a:spcBef>
                <a:spcPts val="1100"/>
              </a:spcBef>
            </a:pPr>
            <a:r>
              <a:rPr lang="en-US" sz="1600" dirty="0"/>
              <a:t>Useful resources</a:t>
            </a:r>
          </a:p>
          <a:p>
            <a:pPr lvl="1">
              <a:lnSpc>
                <a:spcPct val="100000"/>
              </a:lnSpc>
              <a:spcBef>
                <a:spcPts val="1100"/>
              </a:spcBef>
            </a:pPr>
            <a:r>
              <a:rPr lang="en-US" sz="1600" dirty="0"/>
              <a:t>Tips for preparing an application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FFDF93-1131-434B-BF68-8EFF612DC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Guidance for Safe Routes to School grant applications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9E8B34-8792-4043-AF68-144A6362D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D601-6048-0D42-9857-A0666F032861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370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66" y="1056904"/>
            <a:ext cx="1812874" cy="26014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9475" y="1056905"/>
            <a:ext cx="1900051" cy="26768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1202" y="1071160"/>
            <a:ext cx="1726326" cy="26626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6258" y="1056904"/>
            <a:ext cx="1874070" cy="26626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502" y="3861629"/>
            <a:ext cx="1455193" cy="199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1436" y="3820834"/>
            <a:ext cx="1471303" cy="20970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8721" y="3745512"/>
            <a:ext cx="1577797" cy="21899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638" y="3875489"/>
            <a:ext cx="1478328" cy="19911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482" y="3861629"/>
            <a:ext cx="1479295" cy="19512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3293" y="3788819"/>
            <a:ext cx="1501625" cy="21290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298594" y="173885"/>
            <a:ext cx="57134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0"/>
              </a:rPr>
              <a:t>Produced signage from students artwork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ADD1C3B5-6243-B14F-AD9B-51F208AF0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573" y="6301133"/>
            <a:ext cx="7570788" cy="36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08B6E2-2A25-2B4E-B2AC-76A222D2F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6995" y="6301133"/>
            <a:ext cx="4472247" cy="36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6687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54B7335-0371-8E43-9C48-C4BAD76902EA}"/>
              </a:ext>
            </a:extLst>
          </p:cNvPr>
          <p:cNvGrpSpPr/>
          <p:nvPr/>
        </p:nvGrpSpPr>
        <p:grpSpPr>
          <a:xfrm>
            <a:off x="902533" y="1600075"/>
            <a:ext cx="10257542" cy="4229848"/>
            <a:chOff x="881513" y="990475"/>
            <a:chExt cx="10257542" cy="42298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25588" y="990475"/>
              <a:ext cx="2013467" cy="422984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12341" y="990475"/>
              <a:ext cx="2073036" cy="422580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1513" y="1002564"/>
              <a:ext cx="2021445" cy="42137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5540" y="994517"/>
              <a:ext cx="2109422" cy="42258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9" name="Rectangle 8"/>
          <p:cNvSpPr/>
          <p:nvPr/>
        </p:nvSpPr>
        <p:spPr>
          <a:xfrm>
            <a:off x="445739" y="486638"/>
            <a:ext cx="7539115" cy="5008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AU" sz="2400" kern="1400" dirty="0">
                <a:solidFill>
                  <a:srgbClr val="000000"/>
                </a:solidFill>
                <a:latin typeface="Arial" panose="020B0604020202020204" pitchFamily="34" charset="0"/>
              </a:rPr>
              <a:t>Produced Traffic Management Guides for each school</a:t>
            </a:r>
            <a:endParaRPr lang="en-AU" sz="24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BD2AAE7-918F-A84D-AB70-E488EFB76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573" y="6301133"/>
            <a:ext cx="7570788" cy="36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15E233-3151-CA49-96BF-BB8EBBCB2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6995" y="6301133"/>
            <a:ext cx="4472247" cy="36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674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8499" y="1329488"/>
            <a:ext cx="5576687" cy="406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AU" sz="1600" kern="1400" dirty="0">
                <a:solidFill>
                  <a:srgbClr val="000000"/>
                </a:solidFill>
              </a:rPr>
              <a:t>Adopted Travel Safely to School policies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AU" sz="1600" kern="1400" dirty="0">
                <a:solidFill>
                  <a:srgbClr val="000000"/>
                </a:solidFill>
              </a:rPr>
              <a:t>Implemented traffic management guide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AU" sz="1600" kern="1400" dirty="0">
                <a:solidFill>
                  <a:srgbClr val="000000"/>
                </a:solidFill>
              </a:rPr>
              <a:t>Embedded school road safety education into their curriculum  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AU" sz="1600" kern="1400" dirty="0">
                <a:solidFill>
                  <a:srgbClr val="000000"/>
                </a:solidFill>
              </a:rPr>
              <a:t>Continue approved road safety education and active travel programs, e.g. Ride to School and Walk to School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AU" sz="1600" kern="1400" dirty="0">
                <a:solidFill>
                  <a:srgbClr val="000000"/>
                </a:solidFill>
              </a:rPr>
              <a:t>Used data collected during the program to inform further infrastructure funding</a:t>
            </a: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AU" sz="1600" kern="1400" dirty="0">
                <a:solidFill>
                  <a:srgbClr val="000000"/>
                </a:solidFill>
              </a:rPr>
              <a:t> </a:t>
            </a:r>
            <a:endParaRPr lang="en-AU" sz="1600" kern="140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5EAB39D-71AB-BE45-BC66-63439459E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573" y="6301133"/>
            <a:ext cx="7570788" cy="36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E4A06A-D6C8-9843-A4AD-567E196CE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6995" y="6301133"/>
            <a:ext cx="4472247" cy="36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23E6C6-F421-B647-B9D7-874A1955BD49}"/>
              </a:ext>
            </a:extLst>
          </p:cNvPr>
          <p:cNvSpPr txBox="1"/>
          <p:nvPr/>
        </p:nvSpPr>
        <p:spPr>
          <a:xfrm>
            <a:off x="708499" y="683157"/>
            <a:ext cx="57486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kern="1400" dirty="0">
                <a:solidFill>
                  <a:schemeClr val="accent6"/>
                </a:solidFill>
              </a:rPr>
              <a:t>Program sustainability: all four schools…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6305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E4B1D-B7A0-FD4E-AEA9-F098DDB6F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0A68D-2BD9-2145-880F-9635D06723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School engagement</a:t>
            </a:r>
          </a:p>
          <a:p>
            <a:r>
              <a:rPr lang="en-US" dirty="0"/>
              <a:t>Evaluation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BFB4-4341-724F-8966-CA94B0AF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D601-6048-0D42-9857-A0666F032861}" type="slidenum">
              <a:rPr lang="en-US" smtClean="0"/>
              <a:t>23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0646FF2A-E46E-B644-BE75-FCB317156708}"/>
              </a:ext>
            </a:extLst>
          </p:cNvPr>
          <p:cNvSpPr txBox="1">
            <a:spLocks/>
          </p:cNvSpPr>
          <p:nvPr/>
        </p:nvSpPr>
        <p:spPr>
          <a:xfrm>
            <a:off x="838200" y="6353785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Guidance for Safe Routes to School grant applications</a:t>
            </a:r>
          </a:p>
        </p:txBody>
      </p:sp>
    </p:spTree>
    <p:extLst>
      <p:ext uri="{BB962C8B-B14F-4D97-AF65-F5344CB8AC3E}">
        <p14:creationId xmlns:p14="http://schemas.microsoft.com/office/powerpoint/2010/main" val="173958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EAA2617-D162-344D-A9AC-BAAB5D9447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71325" y="860095"/>
            <a:ext cx="6880771" cy="51605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70B81B-93B6-A349-AB91-A44BB22B02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392684" cy="697088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63E5B47-FF37-9145-8E1A-BA063F94E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School engagement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BB519B-292A-224A-A487-4C43666CD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D601-6048-0D42-9857-A0666F032861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9D40D1C5-9936-3B42-8B66-9250FF9EC356}"/>
              </a:ext>
            </a:extLst>
          </p:cNvPr>
          <p:cNvSpPr txBox="1">
            <a:spLocks/>
          </p:cNvSpPr>
          <p:nvPr/>
        </p:nvSpPr>
        <p:spPr>
          <a:xfrm>
            <a:off x="838200" y="6353785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Guidance for Safe Routes to School grant applications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EE95D7-C8DF-3149-AEFA-E08CF5E2D8FC}"/>
              </a:ext>
            </a:extLst>
          </p:cNvPr>
          <p:cNvSpPr/>
          <p:nvPr/>
        </p:nvSpPr>
        <p:spPr>
          <a:xfrm>
            <a:off x="838200" y="1529251"/>
            <a:ext cx="6096000" cy="47218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It is preferable to have school partners on board when applying for Safe Routes to School funding</a:t>
            </a:r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3050" lvl="1" indent="-263525">
              <a:spcBef>
                <a:spcPts val="1100"/>
              </a:spcBef>
              <a:buFont typeface="System Font Regular"/>
              <a:buChar char="&gt;"/>
            </a:pPr>
            <a:r>
              <a:rPr lang="en-AU" sz="1600" dirty="0"/>
              <a:t>Early and sustained engagement is essential to:</a:t>
            </a:r>
          </a:p>
          <a:p>
            <a:pPr marL="730250" lvl="2" indent="-263525">
              <a:spcBef>
                <a:spcPts val="500"/>
              </a:spcBef>
              <a:buFont typeface="System Font Regular"/>
              <a:buChar char="&gt;"/>
            </a:pPr>
            <a:r>
              <a:rPr lang="en-AU" sz="1600" dirty="0"/>
              <a:t>Gain commitment</a:t>
            </a:r>
          </a:p>
          <a:p>
            <a:pPr marL="730250" lvl="2" indent="-263525">
              <a:spcBef>
                <a:spcPts val="500"/>
              </a:spcBef>
              <a:buFont typeface="System Font Regular"/>
              <a:buChar char="&gt;"/>
            </a:pPr>
            <a:r>
              <a:rPr lang="en-AU" sz="1600" dirty="0"/>
              <a:t>Identify issues and opportunities for change</a:t>
            </a:r>
          </a:p>
          <a:p>
            <a:pPr marL="730250" lvl="2" indent="-263525">
              <a:spcBef>
                <a:spcPts val="500"/>
              </a:spcBef>
              <a:buFont typeface="System Font Regular"/>
              <a:buChar char="&gt;"/>
            </a:pPr>
            <a:r>
              <a:rPr lang="en-AU" sz="1600" dirty="0"/>
              <a:t>Design actions that are relevant to the school</a:t>
            </a:r>
          </a:p>
          <a:p>
            <a:pPr marL="730250" lvl="2" indent="-263525">
              <a:spcBef>
                <a:spcPts val="500"/>
              </a:spcBef>
              <a:buFont typeface="System Font Regular"/>
              <a:buChar char="&gt;"/>
            </a:pPr>
            <a:r>
              <a:rPr lang="en-AU" sz="1600" dirty="0"/>
              <a:t>Recruit volunteers (students, parents, teachers) to help deliver and evaluate actions</a:t>
            </a:r>
          </a:p>
          <a:p>
            <a:pPr marL="273050" lvl="1" indent="-263525">
              <a:spcBef>
                <a:spcPts val="1100"/>
              </a:spcBef>
              <a:buFont typeface="System Font Regular"/>
              <a:buChar char="&gt;"/>
            </a:pPr>
            <a:r>
              <a:rPr lang="en-AU" sz="1600" dirty="0"/>
              <a:t>Engagement ideas:</a:t>
            </a:r>
          </a:p>
          <a:p>
            <a:pPr marL="730250" lvl="2" indent="-263525">
              <a:spcBef>
                <a:spcPts val="500"/>
              </a:spcBef>
              <a:buFont typeface="System Font Regular"/>
              <a:buChar char="&gt;"/>
            </a:pPr>
            <a:r>
              <a:rPr lang="en-AU" sz="1600" dirty="0"/>
              <a:t>Pop-up stalls, intercept surveys at existing school events (assemblies, fetes)</a:t>
            </a:r>
          </a:p>
          <a:p>
            <a:pPr marL="730250" lvl="2" indent="-263525">
              <a:spcBef>
                <a:spcPts val="500"/>
              </a:spcBef>
              <a:buFont typeface="System Font Regular"/>
              <a:buChar char="&gt;"/>
            </a:pPr>
            <a:r>
              <a:rPr lang="en-AU" sz="1600" dirty="0"/>
              <a:t>Online surveys</a:t>
            </a:r>
          </a:p>
          <a:p>
            <a:pPr marL="730250" lvl="2" indent="-263525">
              <a:spcBef>
                <a:spcPts val="500"/>
              </a:spcBef>
              <a:buFont typeface="System Font Regular"/>
              <a:buChar char="&gt;"/>
            </a:pPr>
            <a:r>
              <a:rPr lang="en-AU" sz="1600" dirty="0"/>
              <a:t>Student leader working groups</a:t>
            </a:r>
          </a:p>
          <a:p>
            <a:pPr marL="730250" lvl="2" indent="-263525">
              <a:spcBef>
                <a:spcPts val="500"/>
              </a:spcBef>
              <a:buFont typeface="System Font Regular"/>
              <a:buChar char="&gt;"/>
            </a:pPr>
            <a:r>
              <a:rPr lang="en-AU" sz="1600" dirty="0"/>
              <a:t>Meetings with school council and leadership</a:t>
            </a:r>
          </a:p>
          <a:p>
            <a:pPr marL="273050" lvl="1" indent="-263525">
              <a:spcBef>
                <a:spcPts val="1100"/>
              </a:spcBef>
              <a:buFont typeface="System Font Regular"/>
              <a:buChar char="&gt;"/>
            </a:pPr>
            <a:r>
              <a:rPr lang="en-AU" sz="1600" dirty="0"/>
              <a:t>Student-led actions often help build ownership</a:t>
            </a:r>
          </a:p>
        </p:txBody>
      </p:sp>
    </p:spTree>
    <p:extLst>
      <p:ext uri="{BB962C8B-B14F-4D97-AF65-F5344CB8AC3E}">
        <p14:creationId xmlns:p14="http://schemas.microsoft.com/office/powerpoint/2010/main" val="382791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0011549-9505-EB48-81C1-190B33454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and evaluation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5A347-4ED1-3243-BCDE-3972CC6DB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D601-6048-0D42-9857-A0666F032861}" type="slidenum">
              <a:rPr lang="en-US" smtClean="0"/>
              <a:t>25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82AEE1D-22D4-5E43-951B-91B53F055B86}"/>
              </a:ext>
            </a:extLst>
          </p:cNvPr>
          <p:cNvSpPr txBox="1">
            <a:spLocks/>
          </p:cNvSpPr>
          <p:nvPr/>
        </p:nvSpPr>
        <p:spPr>
          <a:xfrm>
            <a:off x="838200" y="6353785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Guidance for Safe Routes to School grant applications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698CDEB-1E50-494E-B01F-F8B72B997BBC}"/>
              </a:ext>
            </a:extLst>
          </p:cNvPr>
          <p:cNvSpPr txBox="1">
            <a:spLocks/>
          </p:cNvSpPr>
          <p:nvPr/>
        </p:nvSpPr>
        <p:spPr>
          <a:xfrm>
            <a:off x="838200" y="1776248"/>
            <a:ext cx="5862851" cy="28451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tabLst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tabLst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lvl="1">
              <a:lnSpc>
                <a:spcPct val="100000"/>
              </a:lnSpc>
              <a:spcBef>
                <a:spcPts val="1100"/>
              </a:spcBef>
            </a:pPr>
            <a:r>
              <a:rPr lang="en-AU" sz="1600" dirty="0"/>
              <a:t>Include monitoring and evaluation in your project design</a:t>
            </a:r>
          </a:p>
          <a:p>
            <a:pPr marL="273050" lvl="1" indent="-263525">
              <a:lnSpc>
                <a:spcPct val="10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b="0" dirty="0"/>
              <a:t>Safe Routes to School-funded projects need to assess:</a:t>
            </a:r>
          </a:p>
          <a:p>
            <a:pPr marL="730250" lvl="2" indent="-263525">
              <a:lnSpc>
                <a:spcPct val="10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b="0" dirty="0"/>
              <a:t>Participation and project reach</a:t>
            </a:r>
          </a:p>
          <a:p>
            <a:pPr marL="730250" lvl="2" indent="-263525">
              <a:lnSpc>
                <a:spcPct val="10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b="0" dirty="0"/>
              <a:t>What has changed</a:t>
            </a:r>
          </a:p>
          <a:p>
            <a:pPr marL="730250" lvl="2" indent="-263525">
              <a:lnSpc>
                <a:spcPct val="10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b="0" dirty="0"/>
              <a:t>Expected outcomes, as well as processes and impacts</a:t>
            </a:r>
            <a:endParaRPr lang="en-AU" sz="1400" b="0" dirty="0"/>
          </a:p>
          <a:p>
            <a:pPr marL="273050" lvl="1" indent="-263525">
              <a:lnSpc>
                <a:spcPct val="10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b="0" dirty="0"/>
              <a:t>Match your evaluation to your budget</a:t>
            </a:r>
          </a:p>
          <a:p>
            <a:pPr marL="273050" lvl="1" indent="-263525">
              <a:lnSpc>
                <a:spcPct val="10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b="0" dirty="0"/>
              <a:t>Students can help with monitoring and evaluation activities</a:t>
            </a:r>
          </a:p>
        </p:txBody>
      </p:sp>
    </p:spTree>
    <p:extLst>
      <p:ext uri="{BB962C8B-B14F-4D97-AF65-F5344CB8AC3E}">
        <p14:creationId xmlns:p14="http://schemas.microsoft.com/office/powerpoint/2010/main" val="1656232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0011549-9505-EB48-81C1-190B33454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Process, outcome and impact evaluation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5A347-4ED1-3243-BCDE-3972CC6DB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D601-6048-0D42-9857-A0666F032861}" type="slidenum">
              <a:rPr lang="en-US" smtClean="0"/>
              <a:t>26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82AEE1D-22D4-5E43-951B-91B53F055B86}"/>
              </a:ext>
            </a:extLst>
          </p:cNvPr>
          <p:cNvSpPr txBox="1">
            <a:spLocks/>
          </p:cNvSpPr>
          <p:nvPr/>
        </p:nvSpPr>
        <p:spPr>
          <a:xfrm>
            <a:off x="838200" y="6353785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Guidance for Safe Routes to School grant applications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3AE57DC-46CF-C74B-A628-CFCB05896AB7}"/>
              </a:ext>
            </a:extLst>
          </p:cNvPr>
          <p:cNvSpPr/>
          <p:nvPr/>
        </p:nvSpPr>
        <p:spPr>
          <a:xfrm>
            <a:off x="913987" y="3216471"/>
            <a:ext cx="1846144" cy="1290776"/>
          </a:xfrm>
          <a:prstGeom prst="roundRect">
            <a:avLst>
              <a:gd name="adj" fmla="val 1194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Outcome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7A50C89-0E35-6B4D-8A3E-D86091C51E4D}"/>
              </a:ext>
            </a:extLst>
          </p:cNvPr>
          <p:cNvSpPr/>
          <p:nvPr/>
        </p:nvSpPr>
        <p:spPr>
          <a:xfrm>
            <a:off x="913987" y="2009969"/>
            <a:ext cx="1846143" cy="1079198"/>
          </a:xfrm>
          <a:prstGeom prst="roundRect">
            <a:avLst>
              <a:gd name="adj" fmla="val 11943"/>
            </a:avLst>
          </a:prstGeom>
          <a:solidFill>
            <a:srgbClr val="06B9B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endParaRPr lang="en-US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E8739DA-10BC-7A4A-AE12-34B56C5FC7A9}"/>
              </a:ext>
            </a:extLst>
          </p:cNvPr>
          <p:cNvSpPr/>
          <p:nvPr/>
        </p:nvSpPr>
        <p:spPr>
          <a:xfrm>
            <a:off x="918115" y="4610698"/>
            <a:ext cx="1837886" cy="1339077"/>
          </a:xfrm>
          <a:prstGeom prst="roundRect">
            <a:avLst>
              <a:gd name="adj" fmla="val 11943"/>
            </a:avLst>
          </a:prstGeom>
          <a:solidFill>
            <a:srgbClr val="F688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B916BE7-705C-1048-B622-E520569931AE}"/>
              </a:ext>
            </a:extLst>
          </p:cNvPr>
          <p:cNvSpPr/>
          <p:nvPr/>
        </p:nvSpPr>
        <p:spPr>
          <a:xfrm>
            <a:off x="2890373" y="3192618"/>
            <a:ext cx="4198877" cy="1314629"/>
          </a:xfrm>
          <a:prstGeom prst="roundRect">
            <a:avLst>
              <a:gd name="adj" fmla="val 739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Arial" charset="0"/>
                <a:ea typeface="Arial" charset="0"/>
                <a:cs typeface="Arial" charset="0"/>
              </a:rPr>
              <a:t>Changes in capabilities and behaviours: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Arial" charset="0"/>
                <a:ea typeface="Arial" charset="0"/>
                <a:cs typeface="Arial" charset="0"/>
              </a:rPr>
              <a:t>Changes in active travel rates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Arial" charset="0"/>
                <a:ea typeface="Arial" charset="0"/>
                <a:cs typeface="Arial" charset="0"/>
              </a:rPr>
              <a:t>Changes in road safety capabilities and behaviours of pedestrians, cyclists, passengers, drivers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CA86E1E-DE23-FB4C-846F-255858D2EC0C}"/>
              </a:ext>
            </a:extLst>
          </p:cNvPr>
          <p:cNvSpPr/>
          <p:nvPr/>
        </p:nvSpPr>
        <p:spPr>
          <a:xfrm>
            <a:off x="2890373" y="4610698"/>
            <a:ext cx="4198877" cy="1339077"/>
          </a:xfrm>
          <a:prstGeom prst="roundRect">
            <a:avLst>
              <a:gd name="adj" fmla="val 7398"/>
            </a:avLst>
          </a:prstGeom>
          <a:solidFill>
            <a:srgbClr val="F688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AU" sz="1600" dirty="0">
                <a:latin typeface="Arial" charset="0"/>
                <a:ea typeface="Arial" charset="0"/>
                <a:cs typeface="Arial" charset="0"/>
              </a:rPr>
              <a:t>Influence of the project on policy, structural or other changes beyond the project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AU" sz="1600" dirty="0">
                <a:latin typeface="Arial" charset="0"/>
                <a:ea typeface="Arial" charset="0"/>
                <a:cs typeface="Arial" charset="0"/>
              </a:rPr>
              <a:t>Includes sustainability of the project within school and council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44E50F8-2F8B-734C-9359-C80E52EE4036}"/>
              </a:ext>
            </a:extLst>
          </p:cNvPr>
          <p:cNvSpPr/>
          <p:nvPr/>
        </p:nvSpPr>
        <p:spPr>
          <a:xfrm>
            <a:off x="2901673" y="2009969"/>
            <a:ext cx="4216948" cy="1079198"/>
          </a:xfrm>
          <a:prstGeom prst="roundRect">
            <a:avLst>
              <a:gd name="adj" fmla="val 7398"/>
            </a:avLst>
          </a:prstGeom>
          <a:solidFill>
            <a:srgbClr val="06B9B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 of project – awareness and participation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and efficient program delivery</a:t>
            </a:r>
            <a:endParaRPr lang="en-AU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D70F732-55BB-EA4B-8538-A98202A32BE9}"/>
              </a:ext>
            </a:extLst>
          </p:cNvPr>
          <p:cNvSpPr/>
          <p:nvPr/>
        </p:nvSpPr>
        <p:spPr>
          <a:xfrm>
            <a:off x="7260163" y="3216471"/>
            <a:ext cx="4021026" cy="1290776"/>
          </a:xfrm>
          <a:prstGeom prst="roundRect">
            <a:avLst>
              <a:gd name="adj" fmla="val 739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% change in active travel to school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Changes in illegal parking outside school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Arial" charset="0"/>
                <a:ea typeface="Arial" charset="0"/>
                <a:cs typeface="Arial" charset="0"/>
              </a:rPr>
              <a:t>Changes in unsafe crossing behaviours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A04165E-CE67-7041-9D5C-D223B2FBF923}"/>
              </a:ext>
            </a:extLst>
          </p:cNvPr>
          <p:cNvSpPr/>
          <p:nvPr/>
        </p:nvSpPr>
        <p:spPr>
          <a:xfrm>
            <a:off x="7260163" y="4610699"/>
            <a:ext cx="4021026" cy="1355978"/>
          </a:xfrm>
          <a:prstGeom prst="roundRect">
            <a:avLst>
              <a:gd name="adj" fmla="val 7398"/>
            </a:avLst>
          </a:prstGeom>
          <a:solidFill>
            <a:srgbClr val="F688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Changes in school policy &amp; actions to support active travel,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eg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student committee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Alignment of future SRTS projects and council capital works program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13DD89E-026F-5440-9D51-F3DBA2A638F1}"/>
              </a:ext>
            </a:extLst>
          </p:cNvPr>
          <p:cNvSpPr/>
          <p:nvPr/>
        </p:nvSpPr>
        <p:spPr>
          <a:xfrm>
            <a:off x="7260164" y="2009970"/>
            <a:ext cx="4021025" cy="1079198"/>
          </a:xfrm>
          <a:prstGeom prst="roundRect">
            <a:avLst>
              <a:gd name="adj" fmla="val 7398"/>
            </a:avLst>
          </a:prstGeom>
          <a:solidFill>
            <a:srgbClr val="06B9B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Proportion of students &amp; families participating in project events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media views and likes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Actions delivered within budget</a:t>
            </a:r>
            <a:endParaRPr lang="en-AU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8360F69-1F6C-074A-A77F-D14DFC0DF784}"/>
              </a:ext>
            </a:extLst>
          </p:cNvPr>
          <p:cNvSpPr/>
          <p:nvPr/>
        </p:nvSpPr>
        <p:spPr>
          <a:xfrm>
            <a:off x="2901673" y="1489314"/>
            <a:ext cx="4187577" cy="412611"/>
          </a:xfrm>
          <a:prstGeom prst="roundRect">
            <a:avLst>
              <a:gd name="adj" fmla="val 1194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you are measuring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6536B77-8A4C-0141-A01B-025AEC1890AC}"/>
              </a:ext>
            </a:extLst>
          </p:cNvPr>
          <p:cNvSpPr/>
          <p:nvPr/>
        </p:nvSpPr>
        <p:spPr>
          <a:xfrm>
            <a:off x="7260163" y="1489314"/>
            <a:ext cx="4021026" cy="424045"/>
          </a:xfrm>
          <a:prstGeom prst="roundRect">
            <a:avLst>
              <a:gd name="adj" fmla="val 1194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Example evaluation measures</a:t>
            </a:r>
          </a:p>
        </p:txBody>
      </p:sp>
    </p:spTree>
    <p:extLst>
      <p:ext uri="{BB962C8B-B14F-4D97-AF65-F5344CB8AC3E}">
        <p14:creationId xmlns:p14="http://schemas.microsoft.com/office/powerpoint/2010/main" val="231762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7F16DE-B11F-604D-984B-AA188DF35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D601-6048-0D42-9857-A0666F032861}" type="slidenum">
              <a:rPr lang="en-US" smtClean="0"/>
              <a:t>27</a:t>
            </a:fld>
            <a:endParaRPr lang="en-US"/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57F3F3E8-88C5-0B40-8998-A98289F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9904"/>
            <a:ext cx="5011901" cy="1344305"/>
          </a:xfrm>
        </p:spPr>
        <p:txBody>
          <a:bodyPr/>
          <a:lstStyle/>
          <a:p>
            <a:r>
              <a:rPr lang="en-US" dirty="0"/>
              <a:t>Preparing an application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DE4D971B-09DB-B945-8D16-3AB88636BA63}"/>
              </a:ext>
            </a:extLst>
          </p:cNvPr>
          <p:cNvSpPr txBox="1">
            <a:spLocks/>
          </p:cNvSpPr>
          <p:nvPr/>
        </p:nvSpPr>
        <p:spPr>
          <a:xfrm>
            <a:off x="838200" y="6353785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Guidance for Safe Routes to School grant applications</a:t>
            </a:r>
          </a:p>
        </p:txBody>
      </p:sp>
    </p:spTree>
    <p:extLst>
      <p:ext uri="{BB962C8B-B14F-4D97-AF65-F5344CB8AC3E}">
        <p14:creationId xmlns:p14="http://schemas.microsoft.com/office/powerpoint/2010/main" val="1227616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BEE8C71-9EE4-4C43-BB8E-1DC34EFF72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539" y="-1"/>
            <a:ext cx="8905462" cy="69281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70B81B-93B6-A349-AB91-A44BB22B02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443"/>
            <a:ext cx="12392684" cy="697088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63E5B47-FF37-9145-8E1A-BA063F94E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Project resources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BB519B-292A-224A-A487-4C43666CD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D601-6048-0D42-9857-A0666F032861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E3FE41B-EF81-844A-9E1A-980E3C48E125}"/>
              </a:ext>
            </a:extLst>
          </p:cNvPr>
          <p:cNvSpPr txBox="1">
            <a:spLocks/>
          </p:cNvSpPr>
          <p:nvPr/>
        </p:nvSpPr>
        <p:spPr>
          <a:xfrm>
            <a:off x="838200" y="1650602"/>
            <a:ext cx="5636172" cy="37937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tabLst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tabLst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lvl="1" indent="-263525">
              <a:lnSpc>
                <a:spcPct val="10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b="0" dirty="0"/>
              <a:t>Department of Transport Safe Routes to School Guide Section 7 lists Victorian road safety education and active travel programs</a:t>
            </a:r>
          </a:p>
          <a:p>
            <a:pPr marL="273050" lvl="1" indent="-263525">
              <a:lnSpc>
                <a:spcPct val="10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b="0" dirty="0"/>
              <a:t>These programs have resources to help you design and deliver different parts of your SRTS project, such as in-class road safety teaching guides, audit tools, behavioural campaign ideas, active travel route identification and support etc</a:t>
            </a:r>
          </a:p>
          <a:p>
            <a:pPr marL="273050" lvl="1" indent="-263525">
              <a:lnSpc>
                <a:spcPct val="10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b="0" dirty="0"/>
              <a:t>The guide is available on the pedestrian safety page of the VicRoads website</a:t>
            </a:r>
          </a:p>
          <a:p>
            <a:pPr lvl="1"/>
            <a:r>
              <a:rPr lang="en-AU" sz="1600" b="0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https://www.vicroads.vic.gov.au/safety-and-road-rules/pedestrian-safety</a:t>
            </a:r>
            <a:endParaRPr lang="en-AU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9D40D1C5-9936-3B42-8B66-9250FF9EC356}"/>
              </a:ext>
            </a:extLst>
          </p:cNvPr>
          <p:cNvSpPr txBox="1">
            <a:spLocks/>
          </p:cNvSpPr>
          <p:nvPr/>
        </p:nvSpPr>
        <p:spPr>
          <a:xfrm>
            <a:off x="838200" y="6353785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Guidance for Safe Routes to School grant applications</a:t>
            </a:r>
          </a:p>
        </p:txBody>
      </p:sp>
    </p:spTree>
    <p:extLst>
      <p:ext uri="{BB962C8B-B14F-4D97-AF65-F5344CB8AC3E}">
        <p14:creationId xmlns:p14="http://schemas.microsoft.com/office/powerpoint/2010/main" val="4272846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0011549-9505-EB48-81C1-190B33454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preparing a Safe Routes to School application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5A347-4ED1-3243-BCDE-3972CC6DB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D601-6048-0D42-9857-A0666F032861}" type="slidenum">
              <a:rPr lang="en-US" smtClean="0"/>
              <a:t>29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B2E3164-449F-6647-8D5A-A1BDDA1CF9AA}"/>
              </a:ext>
            </a:extLst>
          </p:cNvPr>
          <p:cNvSpPr txBox="1">
            <a:spLocks/>
          </p:cNvSpPr>
          <p:nvPr/>
        </p:nvSpPr>
        <p:spPr>
          <a:xfrm>
            <a:off x="838200" y="1559860"/>
            <a:ext cx="7616252" cy="47118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tabLst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tabLst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Speak with your local Community Road Safety coordinator, </a:t>
            </a:r>
            <a:r>
              <a:rPr lang="en-AU" sz="1600" i="1" dirty="0">
                <a:latin typeface="Arial" panose="020B0604020202020204" pitchFamily="34" charset="0"/>
                <a:cs typeface="Arial" panose="020B0604020202020204" pitchFamily="34" charset="0"/>
              </a:rPr>
              <a:t>even if you have previously applied 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for funding. Coordinators are listed on the Community Road Safety Grants program webpage.</a:t>
            </a:r>
          </a:p>
          <a:p>
            <a:pPr marL="273050" lvl="1" indent="-263525">
              <a:lnSpc>
                <a:spcPct val="10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b="0" dirty="0"/>
              <a:t>Read the Safe Routes to School Guide </a:t>
            </a:r>
          </a:p>
          <a:p>
            <a:pPr marL="273050" lvl="1" indent="-263525">
              <a:lnSpc>
                <a:spcPct val="10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b="0" dirty="0"/>
              <a:t>Gain commitment from your partner school/s (or your local council, if you are a school)</a:t>
            </a:r>
          </a:p>
          <a:p>
            <a:pPr marL="273050" lvl="1" indent="-263525">
              <a:lnSpc>
                <a:spcPct val="10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b="0" dirty="0"/>
              <a:t>Be specific about what actions you will deliver</a:t>
            </a:r>
          </a:p>
          <a:p>
            <a:pPr marL="273050" lvl="1" indent="-263525">
              <a:lnSpc>
                <a:spcPct val="10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b="0" dirty="0"/>
              <a:t>Check what you are applying for is eligible for funding</a:t>
            </a:r>
          </a:p>
          <a:p>
            <a:pPr marL="273050" lvl="1" indent="-263525">
              <a:lnSpc>
                <a:spcPct val="10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b="0" dirty="0"/>
              <a:t>Attach supporting evidence</a:t>
            </a:r>
          </a:p>
          <a:p>
            <a:pPr marL="273050" lvl="1" indent="-263525">
              <a:lnSpc>
                <a:spcPct val="10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b="0" dirty="0"/>
              <a:t>Include past project outcomes (focus on changes in road safety and active travel </a:t>
            </a:r>
            <a:r>
              <a:rPr lang="en-AU" sz="1600" b="0" i="1" dirty="0"/>
              <a:t>behaviours</a:t>
            </a:r>
            <a:r>
              <a:rPr lang="en-AU" sz="1600" b="0" dirty="0"/>
              <a:t>)</a:t>
            </a:r>
          </a:p>
          <a:p>
            <a:pPr marL="273050" lvl="1" indent="-263525">
              <a:lnSpc>
                <a:spcPct val="10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b="0" dirty="0"/>
              <a:t>Show project need and supporting actions to date</a:t>
            </a:r>
          </a:p>
          <a:p>
            <a:pPr marL="273050" lvl="1" indent="-263525">
              <a:lnSpc>
                <a:spcPct val="10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b="0" dirty="0"/>
              <a:t>Describe your approach to school engagement and gaining their support</a:t>
            </a:r>
          </a:p>
          <a:p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AF797AE-728A-B748-BE67-39D45B19ED2D}"/>
              </a:ext>
            </a:extLst>
          </p:cNvPr>
          <p:cNvSpPr txBox="1">
            <a:spLocks/>
          </p:cNvSpPr>
          <p:nvPr/>
        </p:nvSpPr>
        <p:spPr>
          <a:xfrm>
            <a:off x="838200" y="6353785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Guidance for Safe Routes to School grant applications</a:t>
            </a:r>
          </a:p>
        </p:txBody>
      </p:sp>
    </p:spTree>
    <p:extLst>
      <p:ext uri="{BB962C8B-B14F-4D97-AF65-F5344CB8AC3E}">
        <p14:creationId xmlns:p14="http://schemas.microsoft.com/office/powerpoint/2010/main" val="277962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7F16DE-B11F-604D-984B-AA188DF35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D601-6048-0D42-9857-A0666F032861}" type="slidenum">
              <a:rPr lang="en-US" smtClean="0"/>
              <a:t>3</a:t>
            </a:fld>
            <a:endParaRPr lang="en-US"/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57F3F3E8-88C5-0B40-8998-A98289F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9904"/>
            <a:ext cx="5011901" cy="1344305"/>
          </a:xfrm>
        </p:spPr>
        <p:txBody>
          <a:bodyPr/>
          <a:lstStyle/>
          <a:p>
            <a:r>
              <a:rPr lang="en-US" dirty="0"/>
              <a:t>Safe Routes to School program and approach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7BB75603-6658-764C-AAE7-B8466F0D3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/>
          <a:lstStyle/>
          <a:p>
            <a:r>
              <a:rPr lang="en-US" dirty="0"/>
              <a:t>Guidance for Safe Routes to School grant applications</a:t>
            </a:r>
          </a:p>
        </p:txBody>
      </p:sp>
    </p:spTree>
    <p:extLst>
      <p:ext uri="{BB962C8B-B14F-4D97-AF65-F5344CB8AC3E}">
        <p14:creationId xmlns:p14="http://schemas.microsoft.com/office/powerpoint/2010/main" val="401279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BEE8C71-9EE4-4C43-BB8E-1DC34EFF72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539" y="-1"/>
            <a:ext cx="8905462" cy="69281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70B81B-93B6-A349-AB91-A44BB22B02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443"/>
            <a:ext cx="12392684" cy="697088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63E5B47-FF37-9145-8E1A-BA063F94E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Safe Routes to School projects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BB519B-292A-224A-A487-4C43666CD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D601-6048-0D42-9857-A0666F03286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3E70AD3-3018-0A44-A5C1-A689A2405C4F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619039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Department of Transport supports local community road safety projects with funding from its Community Road Safety Grants Program, which includes Safe Routes to School.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Safe Routes to School supports a range of education and behavioural change projects to:</a:t>
            </a:r>
          </a:p>
          <a:p>
            <a:pPr marL="273050" lvl="1" indent="-263525">
              <a:lnSpc>
                <a:spcPct val="10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dirty="0"/>
              <a:t>Improve road safety around pick up and drop off times</a:t>
            </a:r>
          </a:p>
          <a:p>
            <a:pPr marL="273050" lvl="1" indent="-263525">
              <a:lnSpc>
                <a:spcPct val="10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dirty="0"/>
              <a:t>Create safe routes to school</a:t>
            </a:r>
          </a:p>
          <a:p>
            <a:pPr marL="273050" lvl="1" indent="-263525">
              <a:lnSpc>
                <a:spcPct val="10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dirty="0"/>
              <a:t>Encourage active travel to school </a:t>
            </a:r>
          </a:p>
          <a:p>
            <a:pPr marL="0" indent="0">
              <a:buNone/>
            </a:pPr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DCEE1110-B3AD-2F4B-A7E9-D9469EFD9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/>
          <a:lstStyle/>
          <a:p>
            <a:r>
              <a:rPr lang="en-US" dirty="0"/>
              <a:t>Guidance for Safe Routes to School grant applications</a:t>
            </a:r>
          </a:p>
        </p:txBody>
      </p:sp>
    </p:spTree>
    <p:extLst>
      <p:ext uri="{BB962C8B-B14F-4D97-AF65-F5344CB8AC3E}">
        <p14:creationId xmlns:p14="http://schemas.microsoft.com/office/powerpoint/2010/main" val="2857249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0011549-9505-EB48-81C1-190B33454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eligible for funding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D53DFD-6024-0047-8173-495FD1224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34598"/>
            <a:ext cx="4911655" cy="657225"/>
          </a:xfrm>
        </p:spPr>
        <p:txBody>
          <a:bodyPr/>
          <a:lstStyle/>
          <a:p>
            <a:r>
              <a:rPr lang="en-AU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Funding is available to support education and behavioural change actions that improve road safety and encourage active travel.</a:t>
            </a:r>
            <a:endParaRPr lang="en-US" sz="1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5A347-4ED1-3243-BCDE-3972CC6DB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D601-6048-0D42-9857-A0666F032861}" type="slidenum">
              <a:rPr lang="en-US" smtClean="0"/>
              <a:t>5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E9E60F6-56F4-0A4D-B645-CCBD69DD0133}"/>
              </a:ext>
            </a:extLst>
          </p:cNvPr>
          <p:cNvSpPr txBox="1">
            <a:spLocks/>
          </p:cNvSpPr>
          <p:nvPr/>
        </p:nvSpPr>
        <p:spPr>
          <a:xfrm>
            <a:off x="838200" y="2925650"/>
            <a:ext cx="4661848" cy="2782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AU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includes:</a:t>
            </a:r>
          </a:p>
          <a:p>
            <a:pPr marL="273050" lvl="1" indent="-263525">
              <a:lnSpc>
                <a:spcPct val="10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b="1" dirty="0"/>
              <a:t>Design and analysis </a:t>
            </a:r>
            <a:r>
              <a:rPr lang="en-AU" sz="1600" dirty="0" err="1"/>
              <a:t>eg</a:t>
            </a:r>
            <a:r>
              <a:rPr lang="en-AU" sz="1600" dirty="0"/>
              <a:t> student catchment maps and walking audits to identify priority routes to school</a:t>
            </a:r>
          </a:p>
          <a:p>
            <a:pPr marL="273050" lvl="1" indent="-263525">
              <a:lnSpc>
                <a:spcPct val="10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b="1" dirty="0"/>
              <a:t>Delivery </a:t>
            </a:r>
            <a:r>
              <a:rPr lang="en-AU" sz="1600" dirty="0" err="1"/>
              <a:t>eg</a:t>
            </a:r>
            <a:r>
              <a:rPr lang="en-AU" sz="1600" dirty="0"/>
              <a:t> road safety incursions, active travel events and campaigns and supporting materials</a:t>
            </a:r>
          </a:p>
          <a:p>
            <a:pPr marL="273050" lvl="1" indent="-263525">
              <a:lnSpc>
                <a:spcPct val="10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b="1" dirty="0"/>
              <a:t>Evaluation</a:t>
            </a:r>
            <a:r>
              <a:rPr lang="en-AU" sz="1600" dirty="0"/>
              <a:t> </a:t>
            </a:r>
            <a:r>
              <a:rPr lang="en-AU" sz="1600" dirty="0" err="1"/>
              <a:t>eg</a:t>
            </a:r>
            <a:r>
              <a:rPr lang="en-AU" sz="1600" dirty="0"/>
              <a:t> online surveys, intercept surveys, student and parent workshops</a:t>
            </a:r>
          </a:p>
          <a:p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9689F5B-9B11-B841-835D-0F165A409EB0}"/>
              </a:ext>
            </a:extLst>
          </p:cNvPr>
          <p:cNvSpPr txBox="1">
            <a:spLocks/>
          </p:cNvSpPr>
          <p:nvPr/>
        </p:nvSpPr>
        <p:spPr>
          <a:xfrm>
            <a:off x="5869462" y="1395384"/>
            <a:ext cx="5169502" cy="43385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lvl="1" indent="-263525">
              <a:lnSpc>
                <a:spcPct val="11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dirty="0"/>
              <a:t>Council officer wages cannot be funded. Funding may be used to pay contractors to deliver projects</a:t>
            </a:r>
          </a:p>
          <a:p>
            <a:pPr marL="273050" lvl="1" indent="-263525">
              <a:lnSpc>
                <a:spcPct val="11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dirty="0"/>
              <a:t>Standard traffic management infrastructure improvements are NOT funded (</a:t>
            </a:r>
            <a:r>
              <a:rPr lang="en-AU" sz="1600" dirty="0" err="1"/>
              <a:t>eg</a:t>
            </a:r>
            <a:r>
              <a:rPr lang="en-AU" sz="1600" dirty="0"/>
              <a:t> parking management signs, road crossings etc). These may be identified as complementary actions to be funded and delivered by council as part of the project</a:t>
            </a:r>
          </a:p>
          <a:p>
            <a:pPr marL="273050" lvl="1" indent="-263525">
              <a:lnSpc>
                <a:spcPct val="11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dirty="0"/>
              <a:t>Bike/scooter racks and shelters are not funded</a:t>
            </a:r>
          </a:p>
          <a:p>
            <a:pPr marL="273050" lvl="1" indent="-263525">
              <a:lnSpc>
                <a:spcPct val="11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dirty="0"/>
              <a:t>Small-scale infrastructure and signage that directly support behavioural actions may be funded </a:t>
            </a:r>
            <a:r>
              <a:rPr lang="en-AU" sz="1600" dirty="0" err="1"/>
              <a:t>eg</a:t>
            </a:r>
            <a:r>
              <a:rPr lang="en-AU" sz="1600" dirty="0"/>
              <a:t> active travel wayfinding (decals and signs), kiss and drop signs and marking</a:t>
            </a:r>
          </a:p>
          <a:p>
            <a:pPr marL="273050" lvl="1" indent="-263525">
              <a:lnSpc>
                <a:spcPct val="11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dirty="0"/>
              <a:t>Maximum $6,000 per school (exclusive of GST and administration funding). Capped at $30,000 per applicant (GST exclusive) 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A8AC3D38-86D7-C643-8568-C3AFD77CF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/>
          <a:lstStyle/>
          <a:p>
            <a:r>
              <a:rPr lang="en-US" dirty="0"/>
              <a:t>Guidance for Safe Routes to School grant applications</a:t>
            </a:r>
          </a:p>
        </p:txBody>
      </p:sp>
    </p:spTree>
    <p:extLst>
      <p:ext uri="{BB962C8B-B14F-4D97-AF65-F5344CB8AC3E}">
        <p14:creationId xmlns:p14="http://schemas.microsoft.com/office/powerpoint/2010/main" val="98763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CBBFC6-2248-DF4D-9B82-67B70B14F6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544515" y="2936256"/>
            <a:ext cx="3659953" cy="39217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CDF0F2-8733-9A40-BDD9-A7CC2E0007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531" y="-18000"/>
            <a:ext cx="12224000" cy="687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0FEE01-B1BA-3A46-AA7F-B769F4B0A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 Routes to School approach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9E8B34-8792-4043-AF68-144A6362D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D601-6048-0D42-9857-A0666F032861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A88832-FB63-DC41-A3F0-1D1CDDEA124E}"/>
              </a:ext>
            </a:extLst>
          </p:cNvPr>
          <p:cNvSpPr txBox="1"/>
          <p:nvPr/>
        </p:nvSpPr>
        <p:spPr>
          <a:xfrm>
            <a:off x="1037230" y="1690688"/>
            <a:ext cx="6237027" cy="432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lvl="1">
              <a:lnSpc>
                <a:spcPct val="110000"/>
              </a:lnSpc>
              <a:spcBef>
                <a:spcPts val="1100"/>
              </a:spcBef>
            </a:pPr>
            <a:r>
              <a:rPr lang="en-AU" sz="1600" dirty="0"/>
              <a:t>Department of Transport encourages local councils and schools to apply common approach projects funded under the program. </a:t>
            </a:r>
          </a:p>
          <a:p>
            <a:pPr marL="9525" lvl="1">
              <a:lnSpc>
                <a:spcPct val="110000"/>
              </a:lnSpc>
              <a:spcBef>
                <a:spcPts val="1100"/>
              </a:spcBef>
            </a:pPr>
            <a:r>
              <a:rPr lang="en-AU" sz="1600" dirty="0"/>
              <a:t>Successful SRTS projects:</a:t>
            </a:r>
          </a:p>
          <a:p>
            <a:pPr marL="273050" lvl="1" indent="-263525">
              <a:lnSpc>
                <a:spcPct val="11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b="1" dirty="0"/>
              <a:t>Use a mix of improvements </a:t>
            </a:r>
            <a:r>
              <a:rPr lang="en-AU" sz="1600" dirty="0"/>
              <a:t>– engineering, education, engagement and enforcement – to improve road safety and increase active travel to school</a:t>
            </a:r>
          </a:p>
          <a:p>
            <a:pPr marL="273050" lvl="1" indent="-263525">
              <a:lnSpc>
                <a:spcPct val="11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b="1" dirty="0"/>
              <a:t>Establish local council and school partnership</a:t>
            </a:r>
            <a:r>
              <a:rPr lang="en-AU" sz="1600" dirty="0"/>
              <a:t> that is ongoing</a:t>
            </a:r>
          </a:p>
          <a:p>
            <a:pPr marL="273050" lvl="1" indent="-263525">
              <a:lnSpc>
                <a:spcPct val="11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b="1" dirty="0"/>
              <a:t>Work with students and the school community </a:t>
            </a:r>
            <a:r>
              <a:rPr lang="en-AU" sz="1600" dirty="0"/>
              <a:t>to design and implement locally-relevant actions</a:t>
            </a:r>
          </a:p>
          <a:p>
            <a:pPr marL="273050" lvl="1" indent="-263525">
              <a:lnSpc>
                <a:spcPct val="11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b="1" dirty="0"/>
              <a:t>Monitor and evaluate changes </a:t>
            </a:r>
            <a:r>
              <a:rPr lang="en-AU" sz="1600" dirty="0"/>
              <a:t>in road safety and active travel to school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B7391FD9-7614-EF49-A872-9C77FB886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/>
          <a:lstStyle/>
          <a:p>
            <a:r>
              <a:rPr lang="en-US" dirty="0"/>
              <a:t>Guidance for Safe Routes to School grant applications</a:t>
            </a:r>
          </a:p>
        </p:txBody>
      </p:sp>
    </p:spTree>
    <p:extLst>
      <p:ext uri="{BB962C8B-B14F-4D97-AF65-F5344CB8AC3E}">
        <p14:creationId xmlns:p14="http://schemas.microsoft.com/office/powerpoint/2010/main" val="337131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0011549-9505-EB48-81C1-190B33454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 Routes to School approach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5A347-4ED1-3243-BCDE-3972CC6DB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D601-6048-0D42-9857-A0666F032861}" type="slidenum">
              <a:rPr lang="en-US" smtClean="0"/>
              <a:t>7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B7FFF30-49A7-314D-BAF1-307E02AA0CF8}"/>
              </a:ext>
            </a:extLst>
          </p:cNvPr>
          <p:cNvSpPr txBox="1">
            <a:spLocks/>
          </p:cNvSpPr>
          <p:nvPr/>
        </p:nvSpPr>
        <p:spPr>
          <a:xfrm>
            <a:off x="838200" y="1613696"/>
            <a:ext cx="5012648" cy="37344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tabLst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tabLst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lvl="1">
              <a:lnSpc>
                <a:spcPct val="110000"/>
              </a:lnSpc>
              <a:spcBef>
                <a:spcPts val="1100"/>
              </a:spcBef>
            </a:pPr>
            <a:r>
              <a:rPr lang="en-AU" sz="1600" b="0" dirty="0"/>
              <a:t>Department of Transport has two resource documents to help local councils design, implement and evaluate projects to support road safety and active travel to school.</a:t>
            </a:r>
            <a:r>
              <a:rPr lang="en-AU" sz="1600" dirty="0"/>
              <a:t> </a:t>
            </a:r>
          </a:p>
          <a:p>
            <a:pPr marL="273050" lvl="1" indent="-263525">
              <a:lnSpc>
                <a:spcPct val="11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b="0" dirty="0"/>
              <a:t>Safe Routes to School Guide</a:t>
            </a:r>
          </a:p>
          <a:p>
            <a:pPr marL="273050" lvl="1" indent="-263525">
              <a:lnSpc>
                <a:spcPct val="11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b="0" dirty="0"/>
              <a:t>SRTS Processes and Templates for Councils</a:t>
            </a:r>
          </a:p>
          <a:p>
            <a:pPr marL="273050" lvl="1" indent="-263525">
              <a:lnSpc>
                <a:spcPct val="110000"/>
              </a:lnSpc>
              <a:spcBef>
                <a:spcPts val="1100"/>
              </a:spcBef>
              <a:buFont typeface="System Font Regular"/>
              <a:buChar char="&gt;"/>
            </a:pPr>
            <a:r>
              <a:rPr lang="en-AU" sz="1600" b="0" dirty="0"/>
              <a:t>The guides are on the pedestrian safety page of the VicRoads website</a:t>
            </a:r>
          </a:p>
          <a:p>
            <a:pPr lvl="1"/>
            <a:r>
              <a:rPr lang="en-AU" sz="1600" b="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https://www.vicroads.vic.gov.au/safety-and-road-rules/pedestrian-safety</a:t>
            </a:r>
            <a:endParaRPr lang="en-AU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85D1A5A-CC27-7D4C-A93C-75B67CE9D2CB}"/>
              </a:ext>
            </a:extLst>
          </p:cNvPr>
          <p:cNvSpPr/>
          <p:nvPr/>
        </p:nvSpPr>
        <p:spPr>
          <a:xfrm>
            <a:off x="6569751" y="1613696"/>
            <a:ext cx="4403205" cy="975505"/>
          </a:xfrm>
          <a:prstGeom prst="roundRect">
            <a:avLst/>
          </a:prstGeom>
          <a:solidFill>
            <a:srgbClr val="06B9B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 local school context, road safety and active travel issues &amp; needs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7D160CE-1C25-A547-BFA9-633E997E9D43}"/>
              </a:ext>
            </a:extLst>
          </p:cNvPr>
          <p:cNvSpPr/>
          <p:nvPr/>
        </p:nvSpPr>
        <p:spPr>
          <a:xfrm>
            <a:off x="6569751" y="3064984"/>
            <a:ext cx="4403205" cy="943772"/>
          </a:xfrm>
          <a:prstGeom prst="roundRect">
            <a:avLst/>
          </a:prstGeom>
          <a:solidFill>
            <a:srgbClr val="06B9B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SRTS action plan with the school community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C17A99CC-2451-B84E-AD33-16B0AA4D0A4F}"/>
              </a:ext>
            </a:extLst>
          </p:cNvPr>
          <p:cNvSpPr/>
          <p:nvPr/>
        </p:nvSpPr>
        <p:spPr>
          <a:xfrm>
            <a:off x="6569751" y="4484538"/>
            <a:ext cx="4403205" cy="943772"/>
          </a:xfrm>
          <a:prstGeom prst="roundRect">
            <a:avLst/>
          </a:prstGeom>
          <a:solidFill>
            <a:srgbClr val="06B9B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Implement, monitor, evaluate SRTS plan, alongside council road safety infrastructure improvements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2B10658C-E9CA-E241-9A00-1FA8244640C6}"/>
              </a:ext>
            </a:extLst>
          </p:cNvPr>
          <p:cNvSpPr/>
          <p:nvPr/>
        </p:nvSpPr>
        <p:spPr>
          <a:xfrm>
            <a:off x="8314153" y="2649671"/>
            <a:ext cx="914400" cy="354841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916D6090-7A22-1343-AE08-A70F79C53097}"/>
              </a:ext>
            </a:extLst>
          </p:cNvPr>
          <p:cNvSpPr/>
          <p:nvPr/>
        </p:nvSpPr>
        <p:spPr>
          <a:xfrm>
            <a:off x="8314153" y="4069226"/>
            <a:ext cx="914400" cy="354841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Footer Placeholder 3">
            <a:extLst>
              <a:ext uri="{FF2B5EF4-FFF2-40B4-BE49-F238E27FC236}">
                <a16:creationId xmlns:a16="http://schemas.microsoft.com/office/drawing/2014/main" id="{994F55DA-0C4C-8542-B771-1EAD2EADE132}"/>
              </a:ext>
            </a:extLst>
          </p:cNvPr>
          <p:cNvSpPr txBox="1">
            <a:spLocks/>
          </p:cNvSpPr>
          <p:nvPr/>
        </p:nvSpPr>
        <p:spPr>
          <a:xfrm>
            <a:off x="838200" y="6353785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Guidance for Safe Routes to School grant applications</a:t>
            </a:r>
          </a:p>
        </p:txBody>
      </p:sp>
    </p:spTree>
    <p:extLst>
      <p:ext uri="{BB962C8B-B14F-4D97-AF65-F5344CB8AC3E}">
        <p14:creationId xmlns:p14="http://schemas.microsoft.com/office/powerpoint/2010/main" val="411920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0011549-9505-EB48-81C1-190B33454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 Routes to School approach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5A347-4ED1-3243-BCDE-3972CC6DB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D601-6048-0D42-9857-A0666F032861}" type="slidenum">
              <a:rPr lang="en-US" smtClean="0"/>
              <a:t>8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EBA837-AEEF-C74B-91FA-2CB1532051E3}"/>
              </a:ext>
            </a:extLst>
          </p:cNvPr>
          <p:cNvSpPr/>
          <p:nvPr/>
        </p:nvSpPr>
        <p:spPr>
          <a:xfrm>
            <a:off x="838200" y="155680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Combine education and behaviour change actions with road safety infrastructure</a:t>
            </a: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F9271B9B-2955-D647-AD2E-18F43455A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3034" y="2410289"/>
            <a:ext cx="2069608" cy="814505"/>
          </a:xfrm>
          <a:prstGeom prst="roundRect">
            <a:avLst>
              <a:gd name="adj" fmla="val 16667"/>
            </a:avLst>
          </a:prstGeom>
          <a:solidFill>
            <a:srgbClr val="06B9B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ENGINEERING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ADF0B3E8-0780-444A-B320-6B16A616B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2484" y="2414078"/>
            <a:ext cx="2069608" cy="814502"/>
          </a:xfrm>
          <a:prstGeom prst="roundRect">
            <a:avLst>
              <a:gd name="adj" fmla="val 16667"/>
            </a:avLst>
          </a:prstGeom>
          <a:solidFill>
            <a:srgbClr val="FFD1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ENCOURAGEMENT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ounded Rectangle 6">
            <a:extLst>
              <a:ext uri="{FF2B5EF4-FFF2-40B4-BE49-F238E27FC236}">
                <a16:creationId xmlns:a16="http://schemas.microsoft.com/office/drawing/2014/main" id="{F4267A18-5119-FC48-9788-BCAA12F8A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755" y="2395135"/>
            <a:ext cx="2069607" cy="814505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ENFORCEMENT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ounded Rectangle 7">
            <a:extLst>
              <a:ext uri="{FF2B5EF4-FFF2-40B4-BE49-F238E27FC236}">
                <a16:creationId xmlns:a16="http://schemas.microsoft.com/office/drawing/2014/main" id="{49ACE7E8-665A-774A-A0C3-31DF39040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2674" y="3357386"/>
            <a:ext cx="2069608" cy="2482262"/>
          </a:xfrm>
          <a:prstGeom prst="roundRect">
            <a:avLst>
              <a:gd name="adj" fmla="val 8926"/>
            </a:avLst>
          </a:prstGeom>
          <a:solidFill>
            <a:srgbClr val="06B9B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Review existing facilities. Identify infrastructure &amp; parking management improvements*.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Map &amp; sign priority safe travel routes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8">
            <a:extLst>
              <a:ext uri="{FF2B5EF4-FFF2-40B4-BE49-F238E27FC236}">
                <a16:creationId xmlns:a16="http://schemas.microsoft.com/office/drawing/2014/main" id="{D2B03B7B-172D-704B-A21E-AF941BDA1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2484" y="3364963"/>
            <a:ext cx="2069608" cy="2474685"/>
          </a:xfrm>
          <a:prstGeom prst="roundRect">
            <a:avLst>
              <a:gd name="adj" fmla="val 8926"/>
            </a:avLst>
          </a:prstGeom>
          <a:solidFill>
            <a:srgbClr val="FFD1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Identify and deliver school-led behaviour change activities including events, campaigns and participation in active travel programs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ounded Rectangle 10">
            <a:extLst>
              <a:ext uri="{FF2B5EF4-FFF2-40B4-BE49-F238E27FC236}">
                <a16:creationId xmlns:a16="http://schemas.microsoft.com/office/drawing/2014/main" id="{D0685155-F8C1-9049-AE09-C00A63850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754" y="3357386"/>
            <a:ext cx="2069608" cy="2482262"/>
          </a:xfrm>
          <a:prstGeom prst="roundRect">
            <a:avLst>
              <a:gd name="adj" fmla="val 8926"/>
            </a:avLst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Identify and deliver enforcement strategies, as needed, at the school-level, local laws officers or by police 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E8999C2-B7AE-8241-B744-DD2CA5F2E5D3}"/>
              </a:ext>
            </a:extLst>
          </p:cNvPr>
          <p:cNvSpPr/>
          <p:nvPr/>
        </p:nvSpPr>
        <p:spPr>
          <a:xfrm>
            <a:off x="4045214" y="3364963"/>
            <a:ext cx="2069608" cy="2474685"/>
          </a:xfrm>
          <a:prstGeom prst="roundRect">
            <a:avLst>
              <a:gd name="adj" fmla="val 892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600" kern="12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Identify and deliver focus areas for road safety education activities using resources from VicRoads &amp; other agencies</a:t>
            </a:r>
            <a:endParaRPr lang="en-AU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5766C3D7-C7A7-EF43-A779-F2438083079B}"/>
              </a:ext>
            </a:extLst>
          </p:cNvPr>
          <p:cNvSpPr/>
          <p:nvPr/>
        </p:nvSpPr>
        <p:spPr>
          <a:xfrm>
            <a:off x="4042688" y="2425443"/>
            <a:ext cx="2069608" cy="799351"/>
          </a:xfrm>
          <a:prstGeom prst="roundRect">
            <a:avLst>
              <a:gd name="adj" fmla="val 1390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600" b="1" kern="12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EDUCATION</a:t>
            </a:r>
            <a:endParaRPr lang="en-AU" sz="1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512C35-C8B3-D344-B458-EA803D1310FF}"/>
              </a:ext>
            </a:extLst>
          </p:cNvPr>
          <p:cNvSpPr txBox="1"/>
          <p:nvPr/>
        </p:nvSpPr>
        <p:spPr>
          <a:xfrm>
            <a:off x="1843033" y="5898471"/>
            <a:ext cx="5430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*Traffic and road safety infrastructure may be identified as actions to be funded and delivered by council as part of the Safe to Routes School project</a:t>
            </a:r>
            <a:endParaRPr lang="en-AU" sz="1200" dirty="0"/>
          </a:p>
        </p:txBody>
      </p:sp>
      <p:sp>
        <p:nvSpPr>
          <p:cNvPr id="31" name="Footer Placeholder 3">
            <a:extLst>
              <a:ext uri="{FF2B5EF4-FFF2-40B4-BE49-F238E27FC236}">
                <a16:creationId xmlns:a16="http://schemas.microsoft.com/office/drawing/2014/main" id="{A2187F6A-526C-FD46-BE45-FBB0A4BACBDC}"/>
              </a:ext>
            </a:extLst>
          </p:cNvPr>
          <p:cNvSpPr txBox="1">
            <a:spLocks/>
          </p:cNvSpPr>
          <p:nvPr/>
        </p:nvSpPr>
        <p:spPr>
          <a:xfrm>
            <a:off x="838200" y="6353785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Guidance for Safe Routes to School grant applications</a:t>
            </a:r>
          </a:p>
        </p:txBody>
      </p:sp>
    </p:spTree>
    <p:extLst>
      <p:ext uri="{BB962C8B-B14F-4D97-AF65-F5344CB8AC3E}">
        <p14:creationId xmlns:p14="http://schemas.microsoft.com/office/powerpoint/2010/main" val="87817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4796-8ED5-284A-9C5A-DB1B54A6D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1435"/>
            <a:ext cx="5608707" cy="134430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Successful project elements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898BF2-4012-4F41-AB4F-EC7187E47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D601-6048-0D42-9857-A0666F032861}" type="slidenum">
              <a:rPr lang="en-US" smtClean="0"/>
              <a:t>9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93C514A-29ED-E44F-B96C-47324A10B485}"/>
              </a:ext>
            </a:extLst>
          </p:cNvPr>
          <p:cNvSpPr txBox="1">
            <a:spLocks/>
          </p:cNvSpPr>
          <p:nvPr/>
        </p:nvSpPr>
        <p:spPr>
          <a:xfrm>
            <a:off x="838200" y="6353785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Guidance for Safe Routes to School grant applications</a:t>
            </a:r>
          </a:p>
        </p:txBody>
      </p:sp>
    </p:spTree>
    <p:extLst>
      <p:ext uri="{BB962C8B-B14F-4D97-AF65-F5344CB8AC3E}">
        <p14:creationId xmlns:p14="http://schemas.microsoft.com/office/powerpoint/2010/main" val="37804742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oT Colours">
      <a:dk1>
        <a:srgbClr val="000000"/>
      </a:dk1>
      <a:lt1>
        <a:srgbClr val="FFFFFF"/>
      </a:lt1>
      <a:dk2>
        <a:srgbClr val="0A1F3F"/>
      </a:dk2>
      <a:lt2>
        <a:srgbClr val="E7E6E6"/>
      </a:lt2>
      <a:accent1>
        <a:srgbClr val="06B9BD"/>
      </a:accent1>
      <a:accent2>
        <a:srgbClr val="FF8200"/>
      </a:accent2>
      <a:accent3>
        <a:srgbClr val="E1EEF9"/>
      </a:accent3>
      <a:accent4>
        <a:srgbClr val="555857"/>
      </a:accent4>
      <a:accent5>
        <a:srgbClr val="FFD100"/>
      </a:accent5>
      <a:accent6>
        <a:srgbClr val="13A2A6"/>
      </a:accent6>
      <a:hlink>
        <a:srgbClr val="E37607"/>
      </a:hlink>
      <a:folHlink>
        <a:srgbClr val="73707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_x002f_Details xmlns="23453c2d-d4f9-41d0-91a9-e82b876fe568">PowerPoint - Wide</Description_x002f_Details>
    <Size xmlns="23453c2d-d4f9-41d0-91a9-e82b876fe568">PowerPoint wide</Size>
    <Template_x0020_type xmlns="23453c2d-d4f9-41d0-91a9-e82b876fe568">PowerPoint</Template_x0020_typ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159488C940944283A7383AACE48CAD" ma:contentTypeVersion="10" ma:contentTypeDescription="Create a new document." ma:contentTypeScope="" ma:versionID="ecc2ba4f35e4740bea0aae75125518f7">
  <xsd:schema xmlns:xsd="http://www.w3.org/2001/XMLSchema" xmlns:xs="http://www.w3.org/2001/XMLSchema" xmlns:p="http://schemas.microsoft.com/office/2006/metadata/properties" xmlns:ns2="23453c2d-d4f9-41d0-91a9-e82b876fe568" xmlns:ns3="a5f552ca-4ddf-4d3d-850e-181f6743a913" targetNamespace="http://schemas.microsoft.com/office/2006/metadata/properties" ma:root="true" ma:fieldsID="9c22ff7feea223583a3ae07fec31be3a" ns2:_="" ns3:_="">
    <xsd:import namespace="23453c2d-d4f9-41d0-91a9-e82b876fe568"/>
    <xsd:import namespace="a5f552ca-4ddf-4d3d-850e-181f6743a913"/>
    <xsd:element name="properties">
      <xsd:complexType>
        <xsd:sequence>
          <xsd:element name="documentManagement">
            <xsd:complexType>
              <xsd:all>
                <xsd:element ref="ns2:Size" minOccurs="0"/>
                <xsd:element ref="ns2:Template_x0020_type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Description_x002f_Detail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453c2d-d4f9-41d0-91a9-e82b876fe568" elementFormDefault="qualified">
    <xsd:import namespace="http://schemas.microsoft.com/office/2006/documentManagement/types"/>
    <xsd:import namespace="http://schemas.microsoft.com/office/infopath/2007/PartnerControls"/>
    <xsd:element name="Size" ma:index="8" nillable="true" ma:displayName="Size" ma:format="Dropdown" ma:internalName="Size">
      <xsd:simpleType>
        <xsd:restriction base="dms:Choice">
          <xsd:enumeration value="A4"/>
          <xsd:enumeration value="A3"/>
          <xsd:enumeration value="PowerPoint wide"/>
          <xsd:enumeration value="PowerPoint standard"/>
          <xsd:enumeration value="Other"/>
        </xsd:restriction>
      </xsd:simpleType>
    </xsd:element>
    <xsd:element name="Template_x0020_type" ma:index="9" nillable="true" ma:displayName="Template type" ma:format="Dropdown" ma:internalName="Template_x0020_type">
      <xsd:simpleType>
        <xsd:restriction base="dms:Choice">
          <xsd:enumeration value="Report"/>
          <xsd:enumeration value="Banner"/>
          <xsd:enumeration value="PowerPoint"/>
          <xsd:enumeration value="Email"/>
          <xsd:enumeration value="Certificate"/>
          <xsd:enumeration value="Name Plate"/>
          <xsd:enumeration value="Brief Template"/>
          <xsd:enumeration value="Meeting Template"/>
          <xsd:enumeration value="Fact Sheet"/>
          <xsd:enumeration value="Poster"/>
          <xsd:enumeration value="HR Template"/>
          <xsd:enumeration value="Fact Sheet"/>
          <xsd:enumeration value="Branding Guide"/>
          <xsd:enumeration value="Events"/>
          <xsd:enumeration value="Administration"/>
        </xsd:restriction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Description_x002f_Details" ma:index="15" nillable="true" ma:displayName="Description/Details" ma:format="Dropdown" ma:internalName="Description_x002f_Detail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f552ca-4ddf-4d3d-850e-181f6743a91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A26CE74-6879-4CCA-8E6E-661BD9A1A0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87B8D52-3671-4753-AB20-2E73518E7D07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08b1de23-30eb-4e6b-a844-a4f9e7f293d4"/>
    <ds:schemaRef ds:uri="2cdcb7b8-0f15-4e83-ad56-e616cb3631b9"/>
    <ds:schemaRef ds:uri="http://www.w3.org/XML/1998/namespace"/>
    <ds:schemaRef ds:uri="23453c2d-d4f9-41d0-91a9-e82b876fe568"/>
  </ds:schemaRefs>
</ds:datastoreItem>
</file>

<file path=customXml/itemProps3.xml><?xml version="1.0" encoding="utf-8"?>
<ds:datastoreItem xmlns:ds="http://schemas.openxmlformats.org/officeDocument/2006/customXml" ds:itemID="{6CC6E574-527A-425F-9C20-6F81909A4F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453c2d-d4f9-41d0-91a9-e82b876fe568"/>
    <ds:schemaRef ds:uri="a5f552ca-4ddf-4d3d-850e-181f6743a9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5438</TotalTime>
  <Words>1859</Words>
  <Application>Microsoft Macintosh PowerPoint</Application>
  <PresentationFormat>Widescreen</PresentationFormat>
  <Paragraphs>280</Paragraphs>
  <Slides>29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System Font Regular</vt:lpstr>
      <vt:lpstr>Times New Roman</vt:lpstr>
      <vt:lpstr>Office Theme</vt:lpstr>
      <vt:lpstr>Guidance for Safe Routes to School grant applications</vt:lpstr>
      <vt:lpstr>What we will cover</vt:lpstr>
      <vt:lpstr>Safe Routes to School program and approach</vt:lpstr>
      <vt:lpstr>Safe Routes to School projects</vt:lpstr>
      <vt:lpstr>What is eligible for funding</vt:lpstr>
      <vt:lpstr>Safe Routes to School approach</vt:lpstr>
      <vt:lpstr>Safe Routes to School approach</vt:lpstr>
      <vt:lpstr>Safe Routes to School approach</vt:lpstr>
      <vt:lpstr>Successful project elements</vt:lpstr>
      <vt:lpstr>Successful project elements</vt:lpstr>
      <vt:lpstr>Successful project elements</vt:lpstr>
      <vt:lpstr>Successful project elements</vt:lpstr>
      <vt:lpstr>Successful project elements</vt:lpstr>
      <vt:lpstr>Case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Common questions</vt:lpstr>
      <vt:lpstr>School engagement</vt:lpstr>
      <vt:lpstr>Monitoring and evaluation</vt:lpstr>
      <vt:lpstr>Process, outcome and impact evaluation</vt:lpstr>
      <vt:lpstr>Preparing an application</vt:lpstr>
      <vt:lpstr>Project resources</vt:lpstr>
      <vt:lpstr>Tips for preparing a Safe Routes to School application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- Wide</dc:title>
  <dc:creator>OU Design</dc:creator>
  <cp:lastModifiedBy>Alice Woodruff</cp:lastModifiedBy>
  <cp:revision>348</cp:revision>
  <dcterms:created xsi:type="dcterms:W3CDTF">2019-01-24T02:27:12Z</dcterms:created>
  <dcterms:modified xsi:type="dcterms:W3CDTF">2020-09-09T05:20:53Z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0x010100D0159488C940944283A7383AACE48CAD</vt:lpwstr>
  </property>
</Properties>
</file>